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1020" r:id="rId2"/>
    <p:sldId id="1010" r:id="rId3"/>
    <p:sldId id="958" r:id="rId4"/>
    <p:sldId id="1011" r:id="rId5"/>
    <p:sldId id="1008" r:id="rId6"/>
    <p:sldId id="1041" r:id="rId7"/>
    <p:sldId id="1040" r:id="rId8"/>
    <p:sldId id="1032" r:id="rId9"/>
    <p:sldId id="1033" r:id="rId10"/>
    <p:sldId id="1042" r:id="rId11"/>
    <p:sldId id="1043" r:id="rId12"/>
    <p:sldId id="1034" r:id="rId13"/>
    <p:sldId id="1044" r:id="rId14"/>
    <p:sldId id="260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405"/>
  </p:normalViewPr>
  <p:slideViewPr>
    <p:cSldViewPr snapToGrid="0" snapToObjects="1">
      <p:cViewPr varScale="1">
        <p:scale>
          <a:sx n="65" d="100"/>
          <a:sy n="65" d="100"/>
        </p:scale>
        <p:origin x="384" y="60"/>
      </p:cViewPr>
      <p:guideLst>
        <p:guide orient="horz" pos="13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DA653-624B-4C22-BB02-55DDD6F3A2F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61635080-8FD0-4386-84A5-367A2E9054CA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AR" sz="1100" b="1" dirty="0">
              <a:solidFill>
                <a:sysClr val="windowText" lastClr="000000"/>
              </a:solidFill>
            </a:rPr>
            <a:t>CE-1 </a:t>
          </a:r>
          <a:r>
            <a:rPr lang="es-AR" sz="1100" dirty="0">
              <a:solidFill>
                <a:sysClr val="windowText" lastClr="000000"/>
              </a:solidFill>
            </a:rPr>
            <a:t>— Legislación aeronáutica básica</a:t>
          </a:r>
          <a:endParaRPr lang="es-CO" sz="1100" dirty="0"/>
        </a:p>
      </dgm:t>
    </dgm:pt>
    <dgm:pt modelId="{BEC852C8-EAF3-4F5F-907A-263816CF3866}" type="parTrans" cxnId="{8D7959CA-3956-486E-B2E3-F7E6CB3B52F8}">
      <dgm:prSet/>
      <dgm:spPr/>
      <dgm:t>
        <a:bodyPr/>
        <a:lstStyle/>
        <a:p>
          <a:endParaRPr lang="es-CO" sz="3200"/>
        </a:p>
      </dgm:t>
    </dgm:pt>
    <dgm:pt modelId="{3CE562C2-F61B-42C8-A259-C9887D40595E}" type="sibTrans" cxnId="{8D7959CA-3956-486E-B2E3-F7E6CB3B52F8}">
      <dgm:prSet/>
      <dgm:spPr/>
      <dgm:t>
        <a:bodyPr/>
        <a:lstStyle/>
        <a:p>
          <a:endParaRPr lang="es-CO" sz="3200"/>
        </a:p>
      </dgm:t>
    </dgm:pt>
    <dgm:pt modelId="{9E55E2F9-A762-4108-BA8E-B9D94DB5E2CD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AR" sz="1100" b="1" dirty="0">
              <a:solidFill>
                <a:sysClr val="windowText" lastClr="000000"/>
              </a:solidFill>
            </a:rPr>
            <a:t>CE-2 </a:t>
          </a:r>
          <a:r>
            <a:rPr lang="es-AR" sz="1100" dirty="0">
              <a:solidFill>
                <a:sysClr val="windowText" lastClr="000000"/>
              </a:solidFill>
            </a:rPr>
            <a:t>— Reglamentos de explotación específicos</a:t>
          </a:r>
          <a:endParaRPr lang="es-CO" sz="1100" dirty="0"/>
        </a:p>
      </dgm:t>
    </dgm:pt>
    <dgm:pt modelId="{A7EAF37D-467D-4E04-9A1A-AED10EC2CA73}" type="parTrans" cxnId="{A8912398-CF9B-4AB6-AEF5-B6817F09937F}">
      <dgm:prSet/>
      <dgm:spPr/>
      <dgm:t>
        <a:bodyPr/>
        <a:lstStyle/>
        <a:p>
          <a:endParaRPr lang="es-CO" sz="3200"/>
        </a:p>
      </dgm:t>
    </dgm:pt>
    <dgm:pt modelId="{0C79628C-5D52-49A6-A8B0-BDA217A54027}" type="sibTrans" cxnId="{A8912398-CF9B-4AB6-AEF5-B6817F09937F}">
      <dgm:prSet/>
      <dgm:spPr/>
      <dgm:t>
        <a:bodyPr/>
        <a:lstStyle/>
        <a:p>
          <a:endParaRPr lang="es-CO" sz="3200"/>
        </a:p>
      </dgm:t>
    </dgm:pt>
    <dgm:pt modelId="{7430A26D-2225-4397-B9D9-966CD8779686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AR" sz="1100" b="1" dirty="0">
              <a:solidFill>
                <a:sysClr val="windowText" lastClr="000000"/>
              </a:solidFill>
            </a:rPr>
            <a:t>CE-3 </a:t>
          </a:r>
          <a:r>
            <a:rPr lang="es-AR" sz="1100" dirty="0">
              <a:solidFill>
                <a:sysClr val="windowText" lastClr="000000"/>
              </a:solidFill>
            </a:rPr>
            <a:t>— Sistema y funciones estatales</a:t>
          </a:r>
          <a:endParaRPr lang="es-CO" sz="1100" dirty="0"/>
        </a:p>
      </dgm:t>
    </dgm:pt>
    <dgm:pt modelId="{5C823768-2438-4C62-A635-03E107B95170}" type="parTrans" cxnId="{24CB9B0E-18E2-4BE0-8B34-A55166CBD129}">
      <dgm:prSet/>
      <dgm:spPr/>
      <dgm:t>
        <a:bodyPr/>
        <a:lstStyle/>
        <a:p>
          <a:endParaRPr lang="es-CO" sz="3200"/>
        </a:p>
      </dgm:t>
    </dgm:pt>
    <dgm:pt modelId="{9F2E6510-571B-43C4-B5CA-DE0E79D9AF5D}" type="sibTrans" cxnId="{24CB9B0E-18E2-4BE0-8B34-A55166CBD129}">
      <dgm:prSet/>
      <dgm:spPr/>
      <dgm:t>
        <a:bodyPr/>
        <a:lstStyle/>
        <a:p>
          <a:endParaRPr lang="es-CO" sz="3200"/>
        </a:p>
      </dgm:t>
    </dgm:pt>
    <dgm:pt modelId="{0E81F489-5032-4CC2-9EB9-418682E219DE}">
      <dgm:prSet phldrT="[Texto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AR" sz="1100" b="1" dirty="0">
              <a:solidFill>
                <a:sysClr val="windowText" lastClr="000000"/>
              </a:solidFill>
            </a:rPr>
            <a:t>CE-4 </a:t>
          </a:r>
          <a:r>
            <a:rPr lang="es-AR" sz="1100" dirty="0">
              <a:solidFill>
                <a:sysClr val="windowText" lastClr="000000"/>
              </a:solidFill>
            </a:rPr>
            <a:t>— Personal técnico cualificado</a:t>
          </a:r>
          <a:endParaRPr lang="es-CO" sz="1100" dirty="0"/>
        </a:p>
      </dgm:t>
    </dgm:pt>
    <dgm:pt modelId="{FFC3ACF8-97C2-4D50-A6FD-11888EE8CB40}" type="parTrans" cxnId="{455D167E-F144-4C72-A86E-F4529948F871}">
      <dgm:prSet/>
      <dgm:spPr/>
      <dgm:t>
        <a:bodyPr/>
        <a:lstStyle/>
        <a:p>
          <a:endParaRPr lang="es-CO" sz="3200"/>
        </a:p>
      </dgm:t>
    </dgm:pt>
    <dgm:pt modelId="{99BCF033-B058-4340-B498-56A053AA6F84}" type="sibTrans" cxnId="{455D167E-F144-4C72-A86E-F4529948F871}">
      <dgm:prSet/>
      <dgm:spPr/>
      <dgm:t>
        <a:bodyPr/>
        <a:lstStyle/>
        <a:p>
          <a:endParaRPr lang="es-CO" sz="3200"/>
        </a:p>
      </dgm:t>
    </dgm:pt>
    <dgm:pt modelId="{EC6488DD-EA83-4C35-898A-1DEB51428B13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AR" sz="1100" b="1" dirty="0">
              <a:solidFill>
                <a:sysClr val="windowText" lastClr="000000"/>
              </a:solidFill>
            </a:rPr>
            <a:t>CE-5 </a:t>
          </a:r>
          <a:r>
            <a:rPr lang="es-AR" sz="1100" dirty="0">
              <a:solidFill>
                <a:sysClr val="windowText" lastClr="000000"/>
              </a:solidFill>
            </a:rPr>
            <a:t>— Orientación técnica, medios y suministro de información crítica</a:t>
          </a:r>
          <a:endParaRPr lang="es-CO" sz="1100" dirty="0"/>
        </a:p>
      </dgm:t>
    </dgm:pt>
    <dgm:pt modelId="{27A4E206-9685-4A4F-9F48-4AA1B939D9E3}" type="parTrans" cxnId="{EAD34D7A-BC9B-4F06-98CE-A4C775D5D65D}">
      <dgm:prSet/>
      <dgm:spPr/>
      <dgm:t>
        <a:bodyPr/>
        <a:lstStyle/>
        <a:p>
          <a:endParaRPr lang="es-CO" sz="3200"/>
        </a:p>
      </dgm:t>
    </dgm:pt>
    <dgm:pt modelId="{865F6727-4DCB-4DF9-9422-0B3B4E3B72F5}" type="sibTrans" cxnId="{EAD34D7A-BC9B-4F06-98CE-A4C775D5D65D}">
      <dgm:prSet/>
      <dgm:spPr/>
      <dgm:t>
        <a:bodyPr/>
        <a:lstStyle/>
        <a:p>
          <a:endParaRPr lang="es-CO" sz="3200"/>
        </a:p>
      </dgm:t>
    </dgm:pt>
    <dgm:pt modelId="{F3932EB1-7816-4CBE-8B22-711A0AB8ADB4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AR" sz="1000" b="1" dirty="0">
              <a:solidFill>
                <a:sysClr val="windowText" lastClr="000000"/>
              </a:solidFill>
            </a:rPr>
            <a:t>CE-6 </a:t>
          </a:r>
          <a:r>
            <a:rPr lang="es-AR" sz="1000" dirty="0">
              <a:solidFill>
                <a:sysClr val="windowText" lastClr="000000"/>
              </a:solidFill>
            </a:rPr>
            <a:t>— Obligaciones en cuanto a otorgamiento de licencias, certificaciones, autorizaciones y aprobaciones</a:t>
          </a:r>
          <a:endParaRPr lang="es-CO" sz="1000" dirty="0"/>
        </a:p>
      </dgm:t>
    </dgm:pt>
    <dgm:pt modelId="{F3D1E042-2055-4549-8AD2-D962FA850D84}" type="parTrans" cxnId="{81A38E92-E989-4787-836B-54D58A57E158}">
      <dgm:prSet/>
      <dgm:spPr/>
      <dgm:t>
        <a:bodyPr/>
        <a:lstStyle/>
        <a:p>
          <a:endParaRPr lang="es-CO" sz="3200"/>
        </a:p>
      </dgm:t>
    </dgm:pt>
    <dgm:pt modelId="{6E42F329-BFB9-4024-AC88-8BEA891413D5}" type="sibTrans" cxnId="{81A38E92-E989-4787-836B-54D58A57E158}">
      <dgm:prSet/>
      <dgm:spPr/>
      <dgm:t>
        <a:bodyPr/>
        <a:lstStyle/>
        <a:p>
          <a:endParaRPr lang="es-CO" sz="3200"/>
        </a:p>
      </dgm:t>
    </dgm:pt>
    <dgm:pt modelId="{683E2B2C-9305-43F4-A4F8-452C0285DC38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AR" sz="1100" b="1" dirty="0">
              <a:solidFill>
                <a:sysClr val="windowText" lastClr="000000"/>
              </a:solidFill>
            </a:rPr>
            <a:t>CE-7 </a:t>
          </a:r>
          <a:r>
            <a:rPr lang="es-AR" sz="1100" dirty="0">
              <a:solidFill>
                <a:sysClr val="windowText" lastClr="000000"/>
              </a:solidFill>
            </a:rPr>
            <a:t>— Obligaciones de vigilancia</a:t>
          </a:r>
          <a:endParaRPr lang="es-CO" sz="1100" dirty="0"/>
        </a:p>
      </dgm:t>
    </dgm:pt>
    <dgm:pt modelId="{E87ECDB2-400F-4A34-B1D3-D0B811FE9CB1}" type="parTrans" cxnId="{C6293A98-8525-4B55-87C7-88E388E6C7C4}">
      <dgm:prSet/>
      <dgm:spPr/>
      <dgm:t>
        <a:bodyPr/>
        <a:lstStyle/>
        <a:p>
          <a:endParaRPr lang="es-CO" sz="3200"/>
        </a:p>
      </dgm:t>
    </dgm:pt>
    <dgm:pt modelId="{19CA717D-1177-4E7A-9139-363571E08EF5}" type="sibTrans" cxnId="{C6293A98-8525-4B55-87C7-88E388E6C7C4}">
      <dgm:prSet/>
      <dgm:spPr/>
      <dgm:t>
        <a:bodyPr/>
        <a:lstStyle/>
        <a:p>
          <a:endParaRPr lang="es-CO" sz="3200"/>
        </a:p>
      </dgm:t>
    </dgm:pt>
    <dgm:pt modelId="{A232477E-5AEF-4C6C-88E3-F83E5F84B837}">
      <dgm:prSet phldrT="[Texto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s-AR" sz="1100" b="1" dirty="0">
              <a:solidFill>
                <a:sysClr val="windowText" lastClr="000000"/>
              </a:solidFill>
            </a:rPr>
            <a:t>CE-8 </a:t>
          </a:r>
          <a:r>
            <a:rPr lang="es-AR" sz="1100" dirty="0">
              <a:solidFill>
                <a:sysClr val="windowText" lastClr="000000"/>
              </a:solidFill>
            </a:rPr>
            <a:t>— Resolución  de cuestiones de seguridad</a:t>
          </a:r>
          <a:endParaRPr lang="es-CO" sz="1100" dirty="0"/>
        </a:p>
      </dgm:t>
    </dgm:pt>
    <dgm:pt modelId="{3AFC826D-AA7B-4076-9B83-93EA917F54D8}" type="parTrans" cxnId="{21CADCE1-37A5-41BE-800C-5902872FB8AA}">
      <dgm:prSet/>
      <dgm:spPr/>
      <dgm:t>
        <a:bodyPr/>
        <a:lstStyle/>
        <a:p>
          <a:endParaRPr lang="es-CO" sz="3200"/>
        </a:p>
      </dgm:t>
    </dgm:pt>
    <dgm:pt modelId="{1EFE7278-A712-4986-8C8C-0CE220EEF7A6}" type="sibTrans" cxnId="{21CADCE1-37A5-41BE-800C-5902872FB8AA}">
      <dgm:prSet/>
      <dgm:spPr/>
      <dgm:t>
        <a:bodyPr/>
        <a:lstStyle/>
        <a:p>
          <a:endParaRPr lang="es-CO" sz="3200"/>
        </a:p>
      </dgm:t>
    </dgm:pt>
    <dgm:pt modelId="{3E433667-7774-4107-87B8-E0613FFA1E80}" type="pres">
      <dgm:prSet presAssocID="{8CDDA653-624B-4C22-BB02-55DDD6F3A2FB}" presName="rootnode" presStyleCnt="0">
        <dgm:presLayoutVars>
          <dgm:chMax/>
          <dgm:chPref/>
          <dgm:dir/>
          <dgm:animLvl val="lvl"/>
        </dgm:presLayoutVars>
      </dgm:prSet>
      <dgm:spPr/>
    </dgm:pt>
    <dgm:pt modelId="{C99C64FF-DAD1-4055-A8C1-581C54D1DACC}" type="pres">
      <dgm:prSet presAssocID="{61635080-8FD0-4386-84A5-367A2E9054CA}" presName="composite" presStyleCnt="0"/>
      <dgm:spPr/>
    </dgm:pt>
    <dgm:pt modelId="{E09E599F-DA99-440A-8CCF-4E0ACAFBD171}" type="pres">
      <dgm:prSet presAssocID="{61635080-8FD0-4386-84A5-367A2E9054CA}" presName="bentUpArrow1" presStyleLbl="alignImgPlace1" presStyleIdx="0" presStyleCnt="7" custLinFactX="-93554" custLinFactNeighborX="-100000" custLinFactNeighborY="4367"/>
      <dgm:spPr/>
    </dgm:pt>
    <dgm:pt modelId="{70356074-BCD5-457F-8208-C9C4F2B7EF32}" type="pres">
      <dgm:prSet presAssocID="{61635080-8FD0-4386-84A5-367A2E9054CA}" presName="ParentText" presStyleLbl="node1" presStyleIdx="0" presStyleCnt="8" custScaleX="263999" custScaleY="130191" custLinFactNeighborX="-42131" custLinFactNeighborY="-1143">
        <dgm:presLayoutVars>
          <dgm:chMax val="1"/>
          <dgm:chPref val="1"/>
          <dgm:bulletEnabled val="1"/>
        </dgm:presLayoutVars>
      </dgm:prSet>
      <dgm:spPr/>
    </dgm:pt>
    <dgm:pt modelId="{9A9F67F4-9BD8-4F3E-A9EC-745023CE6A31}" type="pres">
      <dgm:prSet presAssocID="{61635080-8FD0-4386-84A5-367A2E9054CA}" presName="ChildText" presStyleLbl="revTx" presStyleIdx="0" presStyleCnt="7">
        <dgm:presLayoutVars>
          <dgm:chMax val="0"/>
          <dgm:chPref val="0"/>
          <dgm:bulletEnabled val="1"/>
        </dgm:presLayoutVars>
      </dgm:prSet>
      <dgm:spPr/>
    </dgm:pt>
    <dgm:pt modelId="{00BBAC68-0DF4-49F0-9EA9-073CEE31F2EF}" type="pres">
      <dgm:prSet presAssocID="{3CE562C2-F61B-42C8-A259-C9887D40595E}" presName="sibTrans" presStyleCnt="0"/>
      <dgm:spPr/>
    </dgm:pt>
    <dgm:pt modelId="{23EB81BE-1A3F-43F2-8282-AE94245C8DDF}" type="pres">
      <dgm:prSet presAssocID="{9E55E2F9-A762-4108-BA8E-B9D94DB5E2CD}" presName="composite" presStyleCnt="0"/>
      <dgm:spPr/>
    </dgm:pt>
    <dgm:pt modelId="{CCAA2877-67F1-47C4-9408-EA81137154E5}" type="pres">
      <dgm:prSet presAssocID="{9E55E2F9-A762-4108-BA8E-B9D94DB5E2CD}" presName="bentUpArrow1" presStyleLbl="alignImgPlace1" presStyleIdx="1" presStyleCnt="7" custLinFactX="-100000" custLinFactNeighborX="-190298" custLinFactNeighborY="25370"/>
      <dgm:spPr/>
    </dgm:pt>
    <dgm:pt modelId="{4578F1BA-8D32-40BE-ABEC-6CA3F9F93B71}" type="pres">
      <dgm:prSet presAssocID="{9E55E2F9-A762-4108-BA8E-B9D94DB5E2CD}" presName="ParentText" presStyleLbl="node1" presStyleIdx="1" presStyleCnt="8" custScaleX="263999" custScaleY="130191" custLinFactNeighborX="-93215" custLinFactNeighborY="3251">
        <dgm:presLayoutVars>
          <dgm:chMax val="1"/>
          <dgm:chPref val="1"/>
          <dgm:bulletEnabled val="1"/>
        </dgm:presLayoutVars>
      </dgm:prSet>
      <dgm:spPr/>
    </dgm:pt>
    <dgm:pt modelId="{254996C8-528B-49AA-B76C-11569864643B}" type="pres">
      <dgm:prSet presAssocID="{9E55E2F9-A762-4108-BA8E-B9D94DB5E2CD}" presName="Child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AF47322F-2017-4FB8-A584-E5D217FBFF90}" type="pres">
      <dgm:prSet presAssocID="{0C79628C-5D52-49A6-A8B0-BDA217A54027}" presName="sibTrans" presStyleCnt="0"/>
      <dgm:spPr/>
    </dgm:pt>
    <dgm:pt modelId="{D70CB410-347D-42F5-9F1D-36B171D3BA61}" type="pres">
      <dgm:prSet presAssocID="{7430A26D-2225-4397-B9D9-966CD8779686}" presName="composite" presStyleCnt="0"/>
      <dgm:spPr/>
    </dgm:pt>
    <dgm:pt modelId="{EF4F972A-C1B0-4DD8-8C9B-102DD43390FC}" type="pres">
      <dgm:prSet presAssocID="{7430A26D-2225-4397-B9D9-966CD8779686}" presName="bentUpArrow1" presStyleLbl="alignImgPlace1" presStyleIdx="2" presStyleCnt="7" custScaleX="105650" custScaleY="150958" custLinFactX="-195178" custLinFactNeighborX="-200000" custLinFactNeighborY="20444"/>
      <dgm:spPr/>
    </dgm:pt>
    <dgm:pt modelId="{6901DA5C-9FF4-46DC-9165-B96F9515DFA5}" type="pres">
      <dgm:prSet presAssocID="{7430A26D-2225-4397-B9D9-966CD8779686}" presName="ParentText" presStyleLbl="node1" presStyleIdx="2" presStyleCnt="8" custScaleX="263999" custScaleY="130191" custLinFactX="-91354" custLinFactNeighborX="-100000" custLinFactNeighborY="10066">
        <dgm:presLayoutVars>
          <dgm:chMax val="1"/>
          <dgm:chPref val="1"/>
          <dgm:bulletEnabled val="1"/>
        </dgm:presLayoutVars>
      </dgm:prSet>
      <dgm:spPr/>
    </dgm:pt>
    <dgm:pt modelId="{3321F564-C95E-4838-AD9F-108EEEE2392C}" type="pres">
      <dgm:prSet presAssocID="{7430A26D-2225-4397-B9D9-966CD8779686}" presName="ChildText" presStyleLbl="revTx" presStyleIdx="2" presStyleCnt="7">
        <dgm:presLayoutVars>
          <dgm:chMax val="0"/>
          <dgm:chPref val="0"/>
          <dgm:bulletEnabled val="1"/>
        </dgm:presLayoutVars>
      </dgm:prSet>
      <dgm:spPr/>
    </dgm:pt>
    <dgm:pt modelId="{C45936B5-1D27-404B-B63A-093AFA7DF185}" type="pres">
      <dgm:prSet presAssocID="{9F2E6510-571B-43C4-B5CA-DE0E79D9AF5D}" presName="sibTrans" presStyleCnt="0"/>
      <dgm:spPr/>
    </dgm:pt>
    <dgm:pt modelId="{3C54C915-6445-4C5A-AA3C-B76A8DB082BC}" type="pres">
      <dgm:prSet presAssocID="{0E81F489-5032-4CC2-9EB9-418682E219DE}" presName="composite" presStyleCnt="0"/>
      <dgm:spPr/>
    </dgm:pt>
    <dgm:pt modelId="{7A42C5C6-BA98-442F-A4C2-47716A163572}" type="pres">
      <dgm:prSet presAssocID="{0E81F489-5032-4CC2-9EB9-418682E219DE}" presName="bentUpArrow1" presStyleLbl="alignImgPlace1" presStyleIdx="3" presStyleCnt="7" custLinFactX="-208009" custLinFactNeighborX="-300000" custLinFactNeighborY="13508"/>
      <dgm:spPr/>
    </dgm:pt>
    <dgm:pt modelId="{536E5267-E3E9-4558-957E-E751F5485D6A}" type="pres">
      <dgm:prSet presAssocID="{0E81F489-5032-4CC2-9EB9-418682E219DE}" presName="ParentText" presStyleLbl="node1" presStyleIdx="3" presStyleCnt="8" custScaleX="263999" custScaleY="130191" custLinFactX="-100000" custLinFactNeighborX="-155127" custLinFactNeighborY="-7809">
        <dgm:presLayoutVars>
          <dgm:chMax val="1"/>
          <dgm:chPref val="1"/>
          <dgm:bulletEnabled val="1"/>
        </dgm:presLayoutVars>
      </dgm:prSet>
      <dgm:spPr/>
    </dgm:pt>
    <dgm:pt modelId="{92EF8983-CC19-47BD-8296-42DA6D6887E8}" type="pres">
      <dgm:prSet presAssocID="{0E81F489-5032-4CC2-9EB9-418682E219DE}" presName="ChildText" presStyleLbl="revTx" presStyleIdx="3" presStyleCnt="7">
        <dgm:presLayoutVars>
          <dgm:chMax val="0"/>
          <dgm:chPref val="0"/>
          <dgm:bulletEnabled val="1"/>
        </dgm:presLayoutVars>
      </dgm:prSet>
      <dgm:spPr/>
    </dgm:pt>
    <dgm:pt modelId="{215B8F4F-27B4-46E2-963C-F24337B80C55}" type="pres">
      <dgm:prSet presAssocID="{99BCF033-B058-4340-B498-56A053AA6F84}" presName="sibTrans" presStyleCnt="0"/>
      <dgm:spPr/>
    </dgm:pt>
    <dgm:pt modelId="{461CBDC0-B633-4FE7-BAE6-05EBC8A19E8A}" type="pres">
      <dgm:prSet presAssocID="{EC6488DD-EA83-4C35-898A-1DEB51428B13}" presName="composite" presStyleCnt="0"/>
      <dgm:spPr/>
    </dgm:pt>
    <dgm:pt modelId="{5A897BA4-9328-4010-AAC6-C191881B23ED}" type="pres">
      <dgm:prSet presAssocID="{EC6488DD-EA83-4C35-898A-1DEB51428B13}" presName="bentUpArrow1" presStyleLbl="alignImgPlace1" presStyleIdx="4" presStyleCnt="7" custLinFactX="-300000" custLinFactNeighborX="-338254" custLinFactNeighborY="25985"/>
      <dgm:spPr/>
    </dgm:pt>
    <dgm:pt modelId="{41684A92-045D-4BF8-95D6-1BD3617BE38A}" type="pres">
      <dgm:prSet presAssocID="{EC6488DD-EA83-4C35-898A-1DEB51428B13}" presName="ParentText" presStyleLbl="node1" presStyleIdx="4" presStyleCnt="8" custScaleX="263999" custScaleY="130191" custLinFactX="-137711" custLinFactNeighborX="-200000" custLinFactNeighborY="-2180">
        <dgm:presLayoutVars>
          <dgm:chMax val="1"/>
          <dgm:chPref val="1"/>
          <dgm:bulletEnabled val="1"/>
        </dgm:presLayoutVars>
      </dgm:prSet>
      <dgm:spPr/>
    </dgm:pt>
    <dgm:pt modelId="{C04AE393-61AE-4487-9025-FC90FB726FD0}" type="pres">
      <dgm:prSet presAssocID="{EC6488DD-EA83-4C35-898A-1DEB51428B13}" presName="ChildText" presStyleLbl="revTx" presStyleIdx="4" presStyleCnt="7">
        <dgm:presLayoutVars>
          <dgm:chMax val="0"/>
          <dgm:chPref val="0"/>
          <dgm:bulletEnabled val="1"/>
        </dgm:presLayoutVars>
      </dgm:prSet>
      <dgm:spPr/>
    </dgm:pt>
    <dgm:pt modelId="{2966CCB4-EF48-4AD6-968C-5A64F82C67A6}" type="pres">
      <dgm:prSet presAssocID="{865F6727-4DCB-4DF9-9422-0B3B4E3B72F5}" presName="sibTrans" presStyleCnt="0"/>
      <dgm:spPr/>
    </dgm:pt>
    <dgm:pt modelId="{1744CB38-00F6-42C3-A322-EEB914F51021}" type="pres">
      <dgm:prSet presAssocID="{F3932EB1-7816-4CBE-8B22-711A0AB8ADB4}" presName="composite" presStyleCnt="0"/>
      <dgm:spPr/>
    </dgm:pt>
    <dgm:pt modelId="{1D96FBD4-7CA3-469A-AD4B-D4D7BDA7B666}" type="pres">
      <dgm:prSet presAssocID="{F3932EB1-7816-4CBE-8B22-711A0AB8ADB4}" presName="bentUpArrow1" presStyleLbl="alignImgPlace1" presStyleIdx="5" presStyleCnt="7" custLinFactX="-325631" custLinFactNeighborX="-400000" custLinFactNeighborY="20560"/>
      <dgm:spPr/>
    </dgm:pt>
    <dgm:pt modelId="{EF175B56-BDCC-4911-85D7-462ED8BEBFC9}" type="pres">
      <dgm:prSet presAssocID="{F3932EB1-7816-4CBE-8B22-711A0AB8ADB4}" presName="ParentText" presStyleLbl="node1" presStyleIdx="5" presStyleCnt="8" custScaleX="263999" custScaleY="130191" custLinFactX="-200000" custLinFactNeighborX="-237119" custLinFactNeighborY="8996">
        <dgm:presLayoutVars>
          <dgm:chMax val="1"/>
          <dgm:chPref val="1"/>
          <dgm:bulletEnabled val="1"/>
        </dgm:presLayoutVars>
      </dgm:prSet>
      <dgm:spPr/>
    </dgm:pt>
    <dgm:pt modelId="{FDB56397-2B04-41C3-979B-4207392C1AF9}" type="pres">
      <dgm:prSet presAssocID="{F3932EB1-7816-4CBE-8B22-711A0AB8ADB4}" presName="ChildText" presStyleLbl="revTx" presStyleIdx="5" presStyleCnt="7">
        <dgm:presLayoutVars>
          <dgm:chMax val="0"/>
          <dgm:chPref val="0"/>
          <dgm:bulletEnabled val="1"/>
        </dgm:presLayoutVars>
      </dgm:prSet>
      <dgm:spPr/>
    </dgm:pt>
    <dgm:pt modelId="{7C3D48C8-F95B-4782-AF52-191B6E1E735B}" type="pres">
      <dgm:prSet presAssocID="{6E42F329-BFB9-4024-AC88-8BEA891413D5}" presName="sibTrans" presStyleCnt="0"/>
      <dgm:spPr/>
    </dgm:pt>
    <dgm:pt modelId="{9064FB29-5FCC-4053-8009-A79F181ADD0F}" type="pres">
      <dgm:prSet presAssocID="{683E2B2C-9305-43F4-A4F8-452C0285DC38}" presName="composite" presStyleCnt="0"/>
      <dgm:spPr/>
    </dgm:pt>
    <dgm:pt modelId="{75CB272A-24D6-46FA-91A7-C7A7F3ABBA8E}" type="pres">
      <dgm:prSet presAssocID="{683E2B2C-9305-43F4-A4F8-452C0285DC38}" presName="bentUpArrow1" presStyleLbl="alignImgPlace1" presStyleIdx="6" presStyleCnt="7" custLinFactX="-400000" custLinFactNeighborX="-451036" custLinFactNeighborY="65148"/>
      <dgm:spPr/>
    </dgm:pt>
    <dgm:pt modelId="{5C7A4790-D5BF-429C-8D90-7D238ACC0267}" type="pres">
      <dgm:prSet presAssocID="{683E2B2C-9305-43F4-A4F8-452C0285DC38}" presName="ParentText" presStyleLbl="node1" presStyleIdx="6" presStyleCnt="8" custScaleX="263999" custScaleY="130191" custLinFactX="-200000" custLinFactNeighborX="-292813" custLinFactNeighborY="12068">
        <dgm:presLayoutVars>
          <dgm:chMax val="1"/>
          <dgm:chPref val="1"/>
          <dgm:bulletEnabled val="1"/>
        </dgm:presLayoutVars>
      </dgm:prSet>
      <dgm:spPr/>
    </dgm:pt>
    <dgm:pt modelId="{3B430123-399F-4D30-9B9E-DF3E4A927252}" type="pres">
      <dgm:prSet presAssocID="{683E2B2C-9305-43F4-A4F8-452C0285DC38}" presName="ChildText" presStyleLbl="revTx" presStyleIdx="6" presStyleCnt="7">
        <dgm:presLayoutVars>
          <dgm:chMax val="0"/>
          <dgm:chPref val="0"/>
          <dgm:bulletEnabled val="1"/>
        </dgm:presLayoutVars>
      </dgm:prSet>
      <dgm:spPr/>
    </dgm:pt>
    <dgm:pt modelId="{63D4519C-B532-4118-A902-172907D1B086}" type="pres">
      <dgm:prSet presAssocID="{19CA717D-1177-4E7A-9139-363571E08EF5}" presName="sibTrans" presStyleCnt="0"/>
      <dgm:spPr/>
    </dgm:pt>
    <dgm:pt modelId="{D391C05B-36E6-47E2-89A8-990F3373B340}" type="pres">
      <dgm:prSet presAssocID="{A232477E-5AEF-4C6C-88E3-F83E5F84B837}" presName="composite" presStyleCnt="0"/>
      <dgm:spPr/>
    </dgm:pt>
    <dgm:pt modelId="{501A7595-9F9B-469D-964F-D4C4F360C58E}" type="pres">
      <dgm:prSet presAssocID="{A232477E-5AEF-4C6C-88E3-F83E5F84B837}" presName="ParentText" presStyleLbl="node1" presStyleIdx="7" presStyleCnt="8" custScaleX="263999" custScaleY="130191" custLinFactX="-271822" custLinFactNeighborX="-300000" custLinFactNeighborY="77841">
        <dgm:presLayoutVars>
          <dgm:chMax val="1"/>
          <dgm:chPref val="1"/>
          <dgm:bulletEnabled val="1"/>
        </dgm:presLayoutVars>
      </dgm:prSet>
      <dgm:spPr/>
    </dgm:pt>
  </dgm:ptLst>
  <dgm:cxnLst>
    <dgm:cxn modelId="{24CB9B0E-18E2-4BE0-8B34-A55166CBD129}" srcId="{8CDDA653-624B-4C22-BB02-55DDD6F3A2FB}" destId="{7430A26D-2225-4397-B9D9-966CD8779686}" srcOrd="2" destOrd="0" parTransId="{5C823768-2438-4C62-A635-03E107B95170}" sibTransId="{9F2E6510-571B-43C4-B5CA-DE0E79D9AF5D}"/>
    <dgm:cxn modelId="{B784121F-F87E-46AE-A51C-E0B53227FFFC}" type="presOf" srcId="{9E55E2F9-A762-4108-BA8E-B9D94DB5E2CD}" destId="{4578F1BA-8D32-40BE-ABEC-6CA3F9F93B71}" srcOrd="0" destOrd="0" presId="urn:microsoft.com/office/officeart/2005/8/layout/StepDownProcess"/>
    <dgm:cxn modelId="{CEBC2828-F650-4481-967C-1A266794861F}" type="presOf" srcId="{7430A26D-2225-4397-B9D9-966CD8779686}" destId="{6901DA5C-9FF4-46DC-9165-B96F9515DFA5}" srcOrd="0" destOrd="0" presId="urn:microsoft.com/office/officeart/2005/8/layout/StepDownProcess"/>
    <dgm:cxn modelId="{20103C28-C491-4ABA-9D11-5AC855BDBDC6}" type="presOf" srcId="{61635080-8FD0-4386-84A5-367A2E9054CA}" destId="{70356074-BCD5-457F-8208-C9C4F2B7EF32}" srcOrd="0" destOrd="0" presId="urn:microsoft.com/office/officeart/2005/8/layout/StepDownProcess"/>
    <dgm:cxn modelId="{4E673F5E-773E-4BC1-B589-C6C2EA6F2FDB}" type="presOf" srcId="{683E2B2C-9305-43F4-A4F8-452C0285DC38}" destId="{5C7A4790-D5BF-429C-8D90-7D238ACC0267}" srcOrd="0" destOrd="0" presId="urn:microsoft.com/office/officeart/2005/8/layout/StepDownProcess"/>
    <dgm:cxn modelId="{D0FEDA61-4070-4D81-8ED1-7CAE5EFC6F7E}" type="presOf" srcId="{A232477E-5AEF-4C6C-88E3-F83E5F84B837}" destId="{501A7595-9F9B-469D-964F-D4C4F360C58E}" srcOrd="0" destOrd="0" presId="urn:microsoft.com/office/officeart/2005/8/layout/StepDownProcess"/>
    <dgm:cxn modelId="{19DCA976-F652-4F74-8D33-A15D9EEB962A}" type="presOf" srcId="{EC6488DD-EA83-4C35-898A-1DEB51428B13}" destId="{41684A92-045D-4BF8-95D6-1BD3617BE38A}" srcOrd="0" destOrd="0" presId="urn:microsoft.com/office/officeart/2005/8/layout/StepDownProcess"/>
    <dgm:cxn modelId="{EAD34D7A-BC9B-4F06-98CE-A4C775D5D65D}" srcId="{8CDDA653-624B-4C22-BB02-55DDD6F3A2FB}" destId="{EC6488DD-EA83-4C35-898A-1DEB51428B13}" srcOrd="4" destOrd="0" parTransId="{27A4E206-9685-4A4F-9F48-4AA1B939D9E3}" sibTransId="{865F6727-4DCB-4DF9-9422-0B3B4E3B72F5}"/>
    <dgm:cxn modelId="{3A358E5A-37C3-4641-BFC9-719827FF4F2E}" type="presOf" srcId="{F3932EB1-7816-4CBE-8B22-711A0AB8ADB4}" destId="{EF175B56-BDCC-4911-85D7-462ED8BEBFC9}" srcOrd="0" destOrd="0" presId="urn:microsoft.com/office/officeart/2005/8/layout/StepDownProcess"/>
    <dgm:cxn modelId="{455D167E-F144-4C72-A86E-F4529948F871}" srcId="{8CDDA653-624B-4C22-BB02-55DDD6F3A2FB}" destId="{0E81F489-5032-4CC2-9EB9-418682E219DE}" srcOrd="3" destOrd="0" parTransId="{FFC3ACF8-97C2-4D50-A6FD-11888EE8CB40}" sibTransId="{99BCF033-B058-4340-B498-56A053AA6F84}"/>
    <dgm:cxn modelId="{81A38E92-E989-4787-836B-54D58A57E158}" srcId="{8CDDA653-624B-4C22-BB02-55DDD6F3A2FB}" destId="{F3932EB1-7816-4CBE-8B22-711A0AB8ADB4}" srcOrd="5" destOrd="0" parTransId="{F3D1E042-2055-4549-8AD2-D962FA850D84}" sibTransId="{6E42F329-BFB9-4024-AC88-8BEA891413D5}"/>
    <dgm:cxn modelId="{883C5495-4347-4B71-9582-1191611544C3}" type="presOf" srcId="{0E81F489-5032-4CC2-9EB9-418682E219DE}" destId="{536E5267-E3E9-4558-957E-E751F5485D6A}" srcOrd="0" destOrd="0" presId="urn:microsoft.com/office/officeart/2005/8/layout/StepDownProcess"/>
    <dgm:cxn modelId="{A8912398-CF9B-4AB6-AEF5-B6817F09937F}" srcId="{8CDDA653-624B-4C22-BB02-55DDD6F3A2FB}" destId="{9E55E2F9-A762-4108-BA8E-B9D94DB5E2CD}" srcOrd="1" destOrd="0" parTransId="{A7EAF37D-467D-4E04-9A1A-AED10EC2CA73}" sibTransId="{0C79628C-5D52-49A6-A8B0-BDA217A54027}"/>
    <dgm:cxn modelId="{C6293A98-8525-4B55-87C7-88E388E6C7C4}" srcId="{8CDDA653-624B-4C22-BB02-55DDD6F3A2FB}" destId="{683E2B2C-9305-43F4-A4F8-452C0285DC38}" srcOrd="6" destOrd="0" parTransId="{E87ECDB2-400F-4A34-B1D3-D0B811FE9CB1}" sibTransId="{19CA717D-1177-4E7A-9139-363571E08EF5}"/>
    <dgm:cxn modelId="{8D7959CA-3956-486E-B2E3-F7E6CB3B52F8}" srcId="{8CDDA653-624B-4C22-BB02-55DDD6F3A2FB}" destId="{61635080-8FD0-4386-84A5-367A2E9054CA}" srcOrd="0" destOrd="0" parTransId="{BEC852C8-EAF3-4F5F-907A-263816CF3866}" sibTransId="{3CE562C2-F61B-42C8-A259-C9887D40595E}"/>
    <dgm:cxn modelId="{B0FF18E0-10A3-491D-93CC-1184F2FB2F1B}" type="presOf" srcId="{8CDDA653-624B-4C22-BB02-55DDD6F3A2FB}" destId="{3E433667-7774-4107-87B8-E0613FFA1E80}" srcOrd="0" destOrd="0" presId="urn:microsoft.com/office/officeart/2005/8/layout/StepDownProcess"/>
    <dgm:cxn modelId="{21CADCE1-37A5-41BE-800C-5902872FB8AA}" srcId="{8CDDA653-624B-4C22-BB02-55DDD6F3A2FB}" destId="{A232477E-5AEF-4C6C-88E3-F83E5F84B837}" srcOrd="7" destOrd="0" parTransId="{3AFC826D-AA7B-4076-9B83-93EA917F54D8}" sibTransId="{1EFE7278-A712-4986-8C8C-0CE220EEF7A6}"/>
    <dgm:cxn modelId="{19B8DC1D-3E61-4E62-875C-B8C5258095F2}" type="presParOf" srcId="{3E433667-7774-4107-87B8-E0613FFA1E80}" destId="{C99C64FF-DAD1-4055-A8C1-581C54D1DACC}" srcOrd="0" destOrd="0" presId="urn:microsoft.com/office/officeart/2005/8/layout/StepDownProcess"/>
    <dgm:cxn modelId="{8264CA64-6D9E-42D7-95DE-8A0FADD64FF4}" type="presParOf" srcId="{C99C64FF-DAD1-4055-A8C1-581C54D1DACC}" destId="{E09E599F-DA99-440A-8CCF-4E0ACAFBD171}" srcOrd="0" destOrd="0" presId="urn:microsoft.com/office/officeart/2005/8/layout/StepDownProcess"/>
    <dgm:cxn modelId="{EFA058A0-4754-4F57-8C62-BF4521395C95}" type="presParOf" srcId="{C99C64FF-DAD1-4055-A8C1-581C54D1DACC}" destId="{70356074-BCD5-457F-8208-C9C4F2B7EF32}" srcOrd="1" destOrd="0" presId="urn:microsoft.com/office/officeart/2005/8/layout/StepDownProcess"/>
    <dgm:cxn modelId="{B063DEFC-DC0E-4056-A00D-0D7C40530952}" type="presParOf" srcId="{C99C64FF-DAD1-4055-A8C1-581C54D1DACC}" destId="{9A9F67F4-9BD8-4F3E-A9EC-745023CE6A31}" srcOrd="2" destOrd="0" presId="urn:microsoft.com/office/officeart/2005/8/layout/StepDownProcess"/>
    <dgm:cxn modelId="{A148B1EE-7D85-47E7-9174-C98505660748}" type="presParOf" srcId="{3E433667-7774-4107-87B8-E0613FFA1E80}" destId="{00BBAC68-0DF4-49F0-9EA9-073CEE31F2EF}" srcOrd="1" destOrd="0" presId="urn:microsoft.com/office/officeart/2005/8/layout/StepDownProcess"/>
    <dgm:cxn modelId="{F074ECC4-7AA4-4A1E-831A-8004DF1AC50C}" type="presParOf" srcId="{3E433667-7774-4107-87B8-E0613FFA1E80}" destId="{23EB81BE-1A3F-43F2-8282-AE94245C8DDF}" srcOrd="2" destOrd="0" presId="urn:microsoft.com/office/officeart/2005/8/layout/StepDownProcess"/>
    <dgm:cxn modelId="{1B12DE74-AA23-424A-9E74-230B81FB6D11}" type="presParOf" srcId="{23EB81BE-1A3F-43F2-8282-AE94245C8DDF}" destId="{CCAA2877-67F1-47C4-9408-EA81137154E5}" srcOrd="0" destOrd="0" presId="urn:microsoft.com/office/officeart/2005/8/layout/StepDownProcess"/>
    <dgm:cxn modelId="{2383BC2F-F3F7-404A-A7F1-46F19930EC17}" type="presParOf" srcId="{23EB81BE-1A3F-43F2-8282-AE94245C8DDF}" destId="{4578F1BA-8D32-40BE-ABEC-6CA3F9F93B71}" srcOrd="1" destOrd="0" presId="urn:microsoft.com/office/officeart/2005/8/layout/StepDownProcess"/>
    <dgm:cxn modelId="{5C70FEC5-9EA9-4C55-B0ED-D165A8543BD5}" type="presParOf" srcId="{23EB81BE-1A3F-43F2-8282-AE94245C8DDF}" destId="{254996C8-528B-49AA-B76C-11569864643B}" srcOrd="2" destOrd="0" presId="urn:microsoft.com/office/officeart/2005/8/layout/StepDownProcess"/>
    <dgm:cxn modelId="{8CE7C595-11D8-4A38-BAF5-E50D7438888C}" type="presParOf" srcId="{3E433667-7774-4107-87B8-E0613FFA1E80}" destId="{AF47322F-2017-4FB8-A584-E5D217FBFF90}" srcOrd="3" destOrd="0" presId="urn:microsoft.com/office/officeart/2005/8/layout/StepDownProcess"/>
    <dgm:cxn modelId="{845086AC-9288-4611-93D4-65165C6CAF70}" type="presParOf" srcId="{3E433667-7774-4107-87B8-E0613FFA1E80}" destId="{D70CB410-347D-42F5-9F1D-36B171D3BA61}" srcOrd="4" destOrd="0" presId="urn:microsoft.com/office/officeart/2005/8/layout/StepDownProcess"/>
    <dgm:cxn modelId="{4C9A02CD-4633-47E5-B123-821EBEBF241A}" type="presParOf" srcId="{D70CB410-347D-42F5-9F1D-36B171D3BA61}" destId="{EF4F972A-C1B0-4DD8-8C9B-102DD43390FC}" srcOrd="0" destOrd="0" presId="urn:microsoft.com/office/officeart/2005/8/layout/StepDownProcess"/>
    <dgm:cxn modelId="{64298AEC-77EF-452C-82BD-BCE62071F2E8}" type="presParOf" srcId="{D70CB410-347D-42F5-9F1D-36B171D3BA61}" destId="{6901DA5C-9FF4-46DC-9165-B96F9515DFA5}" srcOrd="1" destOrd="0" presId="urn:microsoft.com/office/officeart/2005/8/layout/StepDownProcess"/>
    <dgm:cxn modelId="{B103BB45-20D5-4EA8-9694-4420A73F4249}" type="presParOf" srcId="{D70CB410-347D-42F5-9F1D-36B171D3BA61}" destId="{3321F564-C95E-4838-AD9F-108EEEE2392C}" srcOrd="2" destOrd="0" presId="urn:microsoft.com/office/officeart/2005/8/layout/StepDownProcess"/>
    <dgm:cxn modelId="{C4C2EFEC-7CB7-4BEB-AFEC-21677020E9B4}" type="presParOf" srcId="{3E433667-7774-4107-87B8-E0613FFA1E80}" destId="{C45936B5-1D27-404B-B63A-093AFA7DF185}" srcOrd="5" destOrd="0" presId="urn:microsoft.com/office/officeart/2005/8/layout/StepDownProcess"/>
    <dgm:cxn modelId="{AD5E4D12-6659-4768-9DCD-13FB359BB59A}" type="presParOf" srcId="{3E433667-7774-4107-87B8-E0613FFA1E80}" destId="{3C54C915-6445-4C5A-AA3C-B76A8DB082BC}" srcOrd="6" destOrd="0" presId="urn:microsoft.com/office/officeart/2005/8/layout/StepDownProcess"/>
    <dgm:cxn modelId="{27694B20-EA27-4E47-825B-F70C9B855412}" type="presParOf" srcId="{3C54C915-6445-4C5A-AA3C-B76A8DB082BC}" destId="{7A42C5C6-BA98-442F-A4C2-47716A163572}" srcOrd="0" destOrd="0" presId="urn:microsoft.com/office/officeart/2005/8/layout/StepDownProcess"/>
    <dgm:cxn modelId="{21468485-ABDD-4E3A-A114-305719960FD0}" type="presParOf" srcId="{3C54C915-6445-4C5A-AA3C-B76A8DB082BC}" destId="{536E5267-E3E9-4558-957E-E751F5485D6A}" srcOrd="1" destOrd="0" presId="urn:microsoft.com/office/officeart/2005/8/layout/StepDownProcess"/>
    <dgm:cxn modelId="{D91AF0E8-75E5-476B-AD4F-DBF3DF8FCC61}" type="presParOf" srcId="{3C54C915-6445-4C5A-AA3C-B76A8DB082BC}" destId="{92EF8983-CC19-47BD-8296-42DA6D6887E8}" srcOrd="2" destOrd="0" presId="urn:microsoft.com/office/officeart/2005/8/layout/StepDownProcess"/>
    <dgm:cxn modelId="{9E2190A0-0497-42EF-818B-6DCAD59C8256}" type="presParOf" srcId="{3E433667-7774-4107-87B8-E0613FFA1E80}" destId="{215B8F4F-27B4-46E2-963C-F24337B80C55}" srcOrd="7" destOrd="0" presId="urn:microsoft.com/office/officeart/2005/8/layout/StepDownProcess"/>
    <dgm:cxn modelId="{F019D669-B966-42A0-A0D3-858BA06A51BC}" type="presParOf" srcId="{3E433667-7774-4107-87B8-E0613FFA1E80}" destId="{461CBDC0-B633-4FE7-BAE6-05EBC8A19E8A}" srcOrd="8" destOrd="0" presId="urn:microsoft.com/office/officeart/2005/8/layout/StepDownProcess"/>
    <dgm:cxn modelId="{B63C1575-E37C-44B4-B7E4-48A5EC3052AC}" type="presParOf" srcId="{461CBDC0-B633-4FE7-BAE6-05EBC8A19E8A}" destId="{5A897BA4-9328-4010-AAC6-C191881B23ED}" srcOrd="0" destOrd="0" presId="urn:microsoft.com/office/officeart/2005/8/layout/StepDownProcess"/>
    <dgm:cxn modelId="{D79C5AA6-8CDA-4B39-81F4-A7BD09100330}" type="presParOf" srcId="{461CBDC0-B633-4FE7-BAE6-05EBC8A19E8A}" destId="{41684A92-045D-4BF8-95D6-1BD3617BE38A}" srcOrd="1" destOrd="0" presId="urn:microsoft.com/office/officeart/2005/8/layout/StepDownProcess"/>
    <dgm:cxn modelId="{EEF7746F-0F6C-45F7-8F35-CA4AF58EC7C8}" type="presParOf" srcId="{461CBDC0-B633-4FE7-BAE6-05EBC8A19E8A}" destId="{C04AE393-61AE-4487-9025-FC90FB726FD0}" srcOrd="2" destOrd="0" presId="urn:microsoft.com/office/officeart/2005/8/layout/StepDownProcess"/>
    <dgm:cxn modelId="{8F1928E7-AA9B-4678-A7C7-79D883675443}" type="presParOf" srcId="{3E433667-7774-4107-87B8-E0613FFA1E80}" destId="{2966CCB4-EF48-4AD6-968C-5A64F82C67A6}" srcOrd="9" destOrd="0" presId="urn:microsoft.com/office/officeart/2005/8/layout/StepDownProcess"/>
    <dgm:cxn modelId="{0AD97E9E-E862-4833-85F2-81CE37BFA501}" type="presParOf" srcId="{3E433667-7774-4107-87B8-E0613FFA1E80}" destId="{1744CB38-00F6-42C3-A322-EEB914F51021}" srcOrd="10" destOrd="0" presId="urn:microsoft.com/office/officeart/2005/8/layout/StepDownProcess"/>
    <dgm:cxn modelId="{94BB6FCA-087A-430D-BA37-F3BDD5BDD2D7}" type="presParOf" srcId="{1744CB38-00F6-42C3-A322-EEB914F51021}" destId="{1D96FBD4-7CA3-469A-AD4B-D4D7BDA7B666}" srcOrd="0" destOrd="0" presId="urn:microsoft.com/office/officeart/2005/8/layout/StepDownProcess"/>
    <dgm:cxn modelId="{88B06BE6-7EDD-40CE-90AC-C67E0CD15419}" type="presParOf" srcId="{1744CB38-00F6-42C3-A322-EEB914F51021}" destId="{EF175B56-BDCC-4911-85D7-462ED8BEBFC9}" srcOrd="1" destOrd="0" presId="urn:microsoft.com/office/officeart/2005/8/layout/StepDownProcess"/>
    <dgm:cxn modelId="{4B6A290D-8DD0-4BAD-BC16-CB424435D2A8}" type="presParOf" srcId="{1744CB38-00F6-42C3-A322-EEB914F51021}" destId="{FDB56397-2B04-41C3-979B-4207392C1AF9}" srcOrd="2" destOrd="0" presId="urn:microsoft.com/office/officeart/2005/8/layout/StepDownProcess"/>
    <dgm:cxn modelId="{815381F2-090A-4D95-BC17-28B96CF9BCD9}" type="presParOf" srcId="{3E433667-7774-4107-87B8-E0613FFA1E80}" destId="{7C3D48C8-F95B-4782-AF52-191B6E1E735B}" srcOrd="11" destOrd="0" presId="urn:microsoft.com/office/officeart/2005/8/layout/StepDownProcess"/>
    <dgm:cxn modelId="{0AB933A3-42CB-48B8-B251-6877D7C78A83}" type="presParOf" srcId="{3E433667-7774-4107-87B8-E0613FFA1E80}" destId="{9064FB29-5FCC-4053-8009-A79F181ADD0F}" srcOrd="12" destOrd="0" presId="urn:microsoft.com/office/officeart/2005/8/layout/StepDownProcess"/>
    <dgm:cxn modelId="{B842B9EE-EC67-47A0-81D3-015F1DA1E1AD}" type="presParOf" srcId="{9064FB29-5FCC-4053-8009-A79F181ADD0F}" destId="{75CB272A-24D6-46FA-91A7-C7A7F3ABBA8E}" srcOrd="0" destOrd="0" presId="urn:microsoft.com/office/officeart/2005/8/layout/StepDownProcess"/>
    <dgm:cxn modelId="{5CF3733D-BDB6-4D75-985E-1B956CADF3AE}" type="presParOf" srcId="{9064FB29-5FCC-4053-8009-A79F181ADD0F}" destId="{5C7A4790-D5BF-429C-8D90-7D238ACC0267}" srcOrd="1" destOrd="0" presId="urn:microsoft.com/office/officeart/2005/8/layout/StepDownProcess"/>
    <dgm:cxn modelId="{3614F664-C3EA-4D01-906C-C323495EBE1C}" type="presParOf" srcId="{9064FB29-5FCC-4053-8009-A79F181ADD0F}" destId="{3B430123-399F-4D30-9B9E-DF3E4A927252}" srcOrd="2" destOrd="0" presId="urn:microsoft.com/office/officeart/2005/8/layout/StepDownProcess"/>
    <dgm:cxn modelId="{AED84FE9-7FDC-427B-AF55-9D50D8DB5D98}" type="presParOf" srcId="{3E433667-7774-4107-87B8-E0613FFA1E80}" destId="{63D4519C-B532-4118-A902-172907D1B086}" srcOrd="13" destOrd="0" presId="urn:microsoft.com/office/officeart/2005/8/layout/StepDownProcess"/>
    <dgm:cxn modelId="{36F1A5DB-842A-4050-8721-B40162C508FC}" type="presParOf" srcId="{3E433667-7774-4107-87B8-E0613FFA1E80}" destId="{D391C05B-36E6-47E2-89A8-990F3373B340}" srcOrd="14" destOrd="0" presId="urn:microsoft.com/office/officeart/2005/8/layout/StepDownProcess"/>
    <dgm:cxn modelId="{2CE40C57-AE4E-409A-AFD7-68C4FA055169}" type="presParOf" srcId="{D391C05B-36E6-47E2-89A8-990F3373B340}" destId="{501A7595-9F9B-469D-964F-D4C4F360C58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E599F-DA99-440A-8CCF-4E0ACAFBD171}">
      <dsp:nvSpPr>
        <dsp:cNvPr id="0" name=""/>
        <dsp:cNvSpPr/>
      </dsp:nvSpPr>
      <dsp:spPr>
        <a:xfrm rot="5400000">
          <a:off x="29743" y="635941"/>
          <a:ext cx="429616" cy="489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56074-BCD5-457F-8208-C9C4F2B7EF32}">
      <dsp:nvSpPr>
        <dsp:cNvPr id="0" name=""/>
        <dsp:cNvSpPr/>
      </dsp:nvSpPr>
      <dsp:spPr>
        <a:xfrm>
          <a:off x="0" y="58736"/>
          <a:ext cx="1909297" cy="659067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>
              <a:solidFill>
                <a:sysClr val="windowText" lastClr="000000"/>
              </a:solidFill>
            </a:rPr>
            <a:t>CE-1 </a:t>
          </a:r>
          <a:r>
            <a:rPr lang="es-AR" sz="1100" kern="1200" dirty="0">
              <a:solidFill>
                <a:sysClr val="windowText" lastClr="000000"/>
              </a:solidFill>
            </a:rPr>
            <a:t>— Legislación aeronáutica básica</a:t>
          </a:r>
          <a:endParaRPr lang="es-CO" sz="1100" kern="1200" dirty="0"/>
        </a:p>
      </dsp:txBody>
      <dsp:txXfrm>
        <a:off x="32179" y="90915"/>
        <a:ext cx="1844939" cy="594709"/>
      </dsp:txXfrm>
    </dsp:sp>
    <dsp:sp modelId="{9A9F67F4-9BD8-4F3E-A9EC-745023CE6A31}">
      <dsp:nvSpPr>
        <dsp:cNvPr id="0" name=""/>
        <dsp:cNvSpPr/>
      </dsp:nvSpPr>
      <dsp:spPr>
        <a:xfrm>
          <a:off x="1316506" y="189221"/>
          <a:ext cx="526002" cy="40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A2877-67F1-47C4-9408-EA81137154E5}">
      <dsp:nvSpPr>
        <dsp:cNvPr id="0" name=""/>
        <dsp:cNvSpPr/>
      </dsp:nvSpPr>
      <dsp:spPr>
        <a:xfrm rot="5400000">
          <a:off x="203712" y="1371256"/>
          <a:ext cx="429616" cy="489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78F1BA-8D32-40BE-ABEC-6CA3F9F93B71}">
      <dsp:nvSpPr>
        <dsp:cNvPr id="0" name=""/>
        <dsp:cNvSpPr/>
      </dsp:nvSpPr>
      <dsp:spPr>
        <a:xfrm>
          <a:off x="242558" y="726063"/>
          <a:ext cx="1909297" cy="659067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>
              <a:solidFill>
                <a:sysClr val="windowText" lastClr="000000"/>
              </a:solidFill>
            </a:rPr>
            <a:t>CE-2 </a:t>
          </a:r>
          <a:r>
            <a:rPr lang="es-AR" sz="1100" kern="1200" dirty="0">
              <a:solidFill>
                <a:sysClr val="windowText" lastClr="000000"/>
              </a:solidFill>
            </a:rPr>
            <a:t>— Reglamentos de explotación específicos</a:t>
          </a:r>
          <a:endParaRPr lang="es-CO" sz="1100" kern="1200" dirty="0"/>
        </a:p>
      </dsp:txBody>
      <dsp:txXfrm>
        <a:off x="274737" y="758242"/>
        <a:ext cx="1844939" cy="594709"/>
      </dsp:txXfrm>
    </dsp:sp>
    <dsp:sp modelId="{254996C8-528B-49AA-B76C-11569864643B}">
      <dsp:nvSpPr>
        <dsp:cNvPr id="0" name=""/>
        <dsp:cNvSpPr/>
      </dsp:nvSpPr>
      <dsp:spPr>
        <a:xfrm>
          <a:off x="2232969" y="834305"/>
          <a:ext cx="526002" cy="40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F972A-C1B0-4DD8-8C9B-102DD43390FC}">
      <dsp:nvSpPr>
        <dsp:cNvPr id="0" name=""/>
        <dsp:cNvSpPr/>
      </dsp:nvSpPr>
      <dsp:spPr>
        <a:xfrm rot="5400000">
          <a:off x="497741" y="1981360"/>
          <a:ext cx="648540" cy="51673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01DA5C-9FF4-46DC-9165-B96F9515DFA5}">
      <dsp:nvSpPr>
        <dsp:cNvPr id="0" name=""/>
        <dsp:cNvSpPr/>
      </dsp:nvSpPr>
      <dsp:spPr>
        <a:xfrm>
          <a:off x="449259" y="1405646"/>
          <a:ext cx="1909297" cy="659067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>
              <a:solidFill>
                <a:sysClr val="windowText" lastClr="000000"/>
              </a:solidFill>
            </a:rPr>
            <a:t>CE-3 </a:t>
          </a:r>
          <a:r>
            <a:rPr lang="es-AR" sz="1100" kern="1200" dirty="0">
              <a:solidFill>
                <a:sysClr val="windowText" lastClr="000000"/>
              </a:solidFill>
            </a:rPr>
            <a:t>— Sistema y funciones estatales</a:t>
          </a:r>
          <a:endParaRPr lang="es-CO" sz="1100" kern="1200" dirty="0"/>
        </a:p>
      </dsp:txBody>
      <dsp:txXfrm>
        <a:off x="481438" y="1437825"/>
        <a:ext cx="1844939" cy="594709"/>
      </dsp:txXfrm>
    </dsp:sp>
    <dsp:sp modelId="{3321F564-C95E-4838-AD9F-108EEEE2392C}">
      <dsp:nvSpPr>
        <dsp:cNvPr id="0" name=""/>
        <dsp:cNvSpPr/>
      </dsp:nvSpPr>
      <dsp:spPr>
        <a:xfrm>
          <a:off x="3149432" y="1479388"/>
          <a:ext cx="526002" cy="40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42C5C6-BA98-442F-A4C2-47716A163572}">
      <dsp:nvSpPr>
        <dsp:cNvPr id="0" name=""/>
        <dsp:cNvSpPr/>
      </dsp:nvSpPr>
      <dsp:spPr>
        <a:xfrm rot="5400000">
          <a:off x="971806" y="2719924"/>
          <a:ext cx="429616" cy="489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E5267-E3E9-4558-957E-E751F5485D6A}">
      <dsp:nvSpPr>
        <dsp:cNvPr id="0" name=""/>
        <dsp:cNvSpPr/>
      </dsp:nvSpPr>
      <dsp:spPr>
        <a:xfrm>
          <a:off x="904501" y="2069703"/>
          <a:ext cx="1909297" cy="659067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>
              <a:solidFill>
                <a:sysClr val="windowText" lastClr="000000"/>
              </a:solidFill>
            </a:rPr>
            <a:t>CE-4 </a:t>
          </a:r>
          <a:r>
            <a:rPr lang="es-AR" sz="1100" kern="1200" dirty="0">
              <a:solidFill>
                <a:sysClr val="windowText" lastClr="000000"/>
              </a:solidFill>
            </a:rPr>
            <a:t>— Personal técnico cualificado</a:t>
          </a:r>
          <a:endParaRPr lang="es-CO" sz="1100" kern="1200" dirty="0"/>
        </a:p>
      </dsp:txBody>
      <dsp:txXfrm>
        <a:off x="936680" y="2101882"/>
        <a:ext cx="1844939" cy="594709"/>
      </dsp:txXfrm>
    </dsp:sp>
    <dsp:sp modelId="{92EF8983-CC19-47BD-8296-42DA6D6887E8}">
      <dsp:nvSpPr>
        <dsp:cNvPr id="0" name=""/>
        <dsp:cNvSpPr/>
      </dsp:nvSpPr>
      <dsp:spPr>
        <a:xfrm>
          <a:off x="4065894" y="2233933"/>
          <a:ext cx="526002" cy="40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897BA4-9328-4010-AAC6-C191881B23ED}">
      <dsp:nvSpPr>
        <dsp:cNvPr id="0" name=""/>
        <dsp:cNvSpPr/>
      </dsp:nvSpPr>
      <dsp:spPr>
        <a:xfrm rot="5400000">
          <a:off x="1251236" y="3418610"/>
          <a:ext cx="429616" cy="489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84A92-045D-4BF8-95D6-1BD3617BE38A}">
      <dsp:nvSpPr>
        <dsp:cNvPr id="0" name=""/>
        <dsp:cNvSpPr/>
      </dsp:nvSpPr>
      <dsp:spPr>
        <a:xfrm>
          <a:off x="1223699" y="2743282"/>
          <a:ext cx="1909297" cy="659067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>
              <a:solidFill>
                <a:sysClr val="windowText" lastClr="000000"/>
              </a:solidFill>
            </a:rPr>
            <a:t>CE-5 </a:t>
          </a:r>
          <a:r>
            <a:rPr lang="es-AR" sz="1100" kern="1200" dirty="0">
              <a:solidFill>
                <a:sysClr val="windowText" lastClr="000000"/>
              </a:solidFill>
            </a:rPr>
            <a:t>— Orientación técnica, medios y suministro de información crítica</a:t>
          </a:r>
          <a:endParaRPr lang="es-CO" sz="1100" kern="1200" dirty="0"/>
        </a:p>
      </dsp:txBody>
      <dsp:txXfrm>
        <a:off x="1255878" y="2775461"/>
        <a:ext cx="1844939" cy="594709"/>
      </dsp:txXfrm>
    </dsp:sp>
    <dsp:sp modelId="{C04AE393-61AE-4487-9025-FC90FB726FD0}">
      <dsp:nvSpPr>
        <dsp:cNvPr id="0" name=""/>
        <dsp:cNvSpPr/>
      </dsp:nvSpPr>
      <dsp:spPr>
        <a:xfrm>
          <a:off x="4982357" y="2879017"/>
          <a:ext cx="526002" cy="40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6FBD4-7CA3-469A-AD4B-D4D7BDA7B666}">
      <dsp:nvSpPr>
        <dsp:cNvPr id="0" name=""/>
        <dsp:cNvSpPr/>
      </dsp:nvSpPr>
      <dsp:spPr>
        <a:xfrm rot="5400000">
          <a:off x="1740335" y="4040387"/>
          <a:ext cx="429616" cy="489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175B56-BDCC-4911-85D7-462ED8BEBFC9}">
      <dsp:nvSpPr>
        <dsp:cNvPr id="0" name=""/>
        <dsp:cNvSpPr/>
      </dsp:nvSpPr>
      <dsp:spPr>
        <a:xfrm>
          <a:off x="1421222" y="3444942"/>
          <a:ext cx="1909297" cy="659067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b="1" kern="1200" dirty="0">
              <a:solidFill>
                <a:sysClr val="windowText" lastClr="000000"/>
              </a:solidFill>
            </a:rPr>
            <a:t>CE-6 </a:t>
          </a:r>
          <a:r>
            <a:rPr lang="es-AR" sz="1000" kern="1200" dirty="0">
              <a:solidFill>
                <a:sysClr val="windowText" lastClr="000000"/>
              </a:solidFill>
            </a:rPr>
            <a:t>— Obligaciones en cuanto a otorgamiento de licencias, certificaciones, autorizaciones y aprobaciones</a:t>
          </a:r>
          <a:endParaRPr lang="es-CO" sz="1000" kern="1200" dirty="0"/>
        </a:p>
      </dsp:txBody>
      <dsp:txXfrm>
        <a:off x="1453401" y="3477121"/>
        <a:ext cx="1844939" cy="594709"/>
      </dsp:txXfrm>
    </dsp:sp>
    <dsp:sp modelId="{FDB56397-2B04-41C3-979B-4207392C1AF9}">
      <dsp:nvSpPr>
        <dsp:cNvPr id="0" name=""/>
        <dsp:cNvSpPr/>
      </dsp:nvSpPr>
      <dsp:spPr>
        <a:xfrm>
          <a:off x="5898820" y="3524100"/>
          <a:ext cx="526002" cy="40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CB272A-24D6-46FA-91A7-C7A7F3ABBA8E}">
      <dsp:nvSpPr>
        <dsp:cNvPr id="0" name=""/>
        <dsp:cNvSpPr/>
      </dsp:nvSpPr>
      <dsp:spPr>
        <a:xfrm rot="5400000">
          <a:off x="2043438" y="4877028"/>
          <a:ext cx="429616" cy="48910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7A4790-D5BF-429C-8D90-7D238ACC0267}">
      <dsp:nvSpPr>
        <dsp:cNvPr id="0" name=""/>
        <dsp:cNvSpPr/>
      </dsp:nvSpPr>
      <dsp:spPr>
        <a:xfrm>
          <a:off x="1934894" y="4105576"/>
          <a:ext cx="1909297" cy="659067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>
              <a:solidFill>
                <a:sysClr val="windowText" lastClr="000000"/>
              </a:solidFill>
            </a:rPr>
            <a:t>CE-7 </a:t>
          </a:r>
          <a:r>
            <a:rPr lang="es-AR" sz="1100" kern="1200" dirty="0">
              <a:solidFill>
                <a:sysClr val="windowText" lastClr="000000"/>
              </a:solidFill>
            </a:rPr>
            <a:t>— Obligaciones de vigilancia</a:t>
          </a:r>
          <a:endParaRPr lang="es-CO" sz="1100" kern="1200" dirty="0"/>
        </a:p>
      </dsp:txBody>
      <dsp:txXfrm>
        <a:off x="1967073" y="4137755"/>
        <a:ext cx="1844939" cy="594709"/>
      </dsp:txXfrm>
    </dsp:sp>
    <dsp:sp modelId="{3B430123-399F-4D30-9B9E-DF3E4A927252}">
      <dsp:nvSpPr>
        <dsp:cNvPr id="0" name=""/>
        <dsp:cNvSpPr/>
      </dsp:nvSpPr>
      <dsp:spPr>
        <a:xfrm>
          <a:off x="6815283" y="4169183"/>
          <a:ext cx="526002" cy="4091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1A7595-9F9B-469D-964F-D4C4F360C58E}">
      <dsp:nvSpPr>
        <dsp:cNvPr id="0" name=""/>
        <dsp:cNvSpPr/>
      </dsp:nvSpPr>
      <dsp:spPr>
        <a:xfrm>
          <a:off x="2279946" y="4754091"/>
          <a:ext cx="1909297" cy="659067"/>
        </a:xfrm>
        <a:prstGeom prst="roundRect">
          <a:avLst>
            <a:gd name="adj" fmla="val 16670"/>
          </a:avLst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b="1" kern="1200" dirty="0">
              <a:solidFill>
                <a:sysClr val="windowText" lastClr="000000"/>
              </a:solidFill>
            </a:rPr>
            <a:t>CE-8 </a:t>
          </a:r>
          <a:r>
            <a:rPr lang="es-AR" sz="1100" kern="1200" dirty="0">
              <a:solidFill>
                <a:sysClr val="windowText" lastClr="000000"/>
              </a:solidFill>
            </a:rPr>
            <a:t>— Resolución  de cuestiones de seguridad</a:t>
          </a:r>
          <a:endParaRPr lang="es-CO" sz="1100" kern="1200" dirty="0"/>
        </a:p>
      </dsp:txBody>
      <dsp:txXfrm>
        <a:off x="2312125" y="4786270"/>
        <a:ext cx="1844939" cy="594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3D1BB-C8AF-4292-A704-EB3513D51669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77204-842E-4801-A9E2-9C8415240A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809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7605E-031D-5D48-BE3A-91A96A7C5466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0512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sz="1000" dirty="0"/>
              <a:t>Operadores con 5 roles negocio y gestión de los riesgos de la seguridad totalmente separadas: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Autoridad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Investigación de Accidentes e Incidentes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Aeroportuarios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 la navegación Aérea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Formación para el trabajo (CEA) – Innovación y Gestión del Conocimiento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b="1" dirty="0"/>
              <a:t>Organización inteligente </a:t>
            </a:r>
            <a:r>
              <a:rPr lang="es-ES" sz="1000" dirty="0"/>
              <a:t>con una mejor infraestructura tecnológica que soporte las unidades de negocio con una secretaría TI que prestará todo el soporte tecnológico a la organización.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que toma decisiones por medio de analítica avanzada </a:t>
            </a:r>
            <a:r>
              <a:rPr lang="es-ES" sz="1000" dirty="0"/>
              <a:t>para mejorar su operación, la gestión efectiva del espacio aéreo y de apoyo a la dependencia encargada de la unidad de negocio de Autoridad.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una </a:t>
            </a:r>
            <a:r>
              <a:rPr lang="es-ES" sz="1000" b="1" dirty="0"/>
              <a:t>gestión de proyectos </a:t>
            </a:r>
            <a:r>
              <a:rPr lang="es-ES" sz="1000" dirty="0"/>
              <a:t>efectiva que formula, gestiona y ejecuta efectivamente los proyectos internos de infraestructura y tecnología de la entidad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capaz de innovar, gestar conocimiento y formar talento humano </a:t>
            </a:r>
            <a:r>
              <a:rPr lang="es-ES" sz="1000" dirty="0"/>
              <a:t>muy bien capacitado para garantizar que todo el modelo de operación funcione correctamente.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el </a:t>
            </a:r>
            <a:r>
              <a:rPr lang="es-ES" sz="1000" b="1" dirty="0"/>
              <a:t>pleno control y mejor comunicación a nivel regional </a:t>
            </a:r>
            <a:r>
              <a:rPr lang="es-ES" sz="1000" dirty="0"/>
              <a:t>organizada de forma mas eficiente, por medio de un control centralizado que se encargue de todo lo relacionado con el logro de los objetivos de las direcciones regionales a su cargo.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dirty="0"/>
              <a:t>Procesos</a:t>
            </a:r>
            <a:r>
              <a:rPr lang="es-CO" sz="1000" dirty="0"/>
              <a:t> Optimizados, automatizados y digitalizados transaccionales para apoyar  en la gestión efectiva de la Entidad.</a:t>
            </a:r>
          </a:p>
          <a:p>
            <a:endParaRPr lang="en-GB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8223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sz="1000" dirty="0"/>
              <a:t>Operadores con 5 roles negocio y gestión de los riesgos de la seguridad totalmente separadas: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Autoridad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Investigación de Accidentes e Incidentes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Aeroportuarios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 la navegación Aérea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Formación para el trabajo (CEA) – Innovación y Gestión del Conocimiento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b="1" dirty="0"/>
              <a:t>Organización inteligente </a:t>
            </a:r>
            <a:r>
              <a:rPr lang="es-ES" sz="1000" dirty="0"/>
              <a:t>con una mejor infraestructura tecnológica que soporte las unidades de negocio con una secretaría TI que prestará todo el soporte tecnológico a la organización.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que toma decisiones por medio de analítica avanzada </a:t>
            </a:r>
            <a:r>
              <a:rPr lang="es-ES" sz="1000" dirty="0"/>
              <a:t>para mejorar su operación, la gestión efectiva del espacio aéreo y de apoyo a la dependencia encargada de la unidad de negocio de Autoridad.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una </a:t>
            </a:r>
            <a:r>
              <a:rPr lang="es-ES" sz="1000" b="1" dirty="0"/>
              <a:t>gestión de proyectos </a:t>
            </a:r>
            <a:r>
              <a:rPr lang="es-ES" sz="1000" dirty="0"/>
              <a:t>efectiva que formula, gestiona y ejecuta efectivamente los proyectos internos de infraestructura y tecnología de la entidad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capaz de innovar, gestar conocimiento y formar talento humano </a:t>
            </a:r>
            <a:r>
              <a:rPr lang="es-ES" sz="1000" dirty="0"/>
              <a:t>muy bien capacitado para garantizar que todo el modelo de operación funcione correctamente.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el </a:t>
            </a:r>
            <a:r>
              <a:rPr lang="es-ES" sz="1000" b="1" dirty="0"/>
              <a:t>pleno control y mejor comunicación a nivel regional </a:t>
            </a:r>
            <a:r>
              <a:rPr lang="es-ES" sz="1000" dirty="0"/>
              <a:t>organizada de forma mas eficiente, por medio de un control centralizado que se encargue de todo lo relacionado con el logro de los objetivos de las direcciones regionales a su cargo.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dirty="0"/>
              <a:t>Procesos</a:t>
            </a:r>
            <a:r>
              <a:rPr lang="es-CO" sz="1000" dirty="0"/>
              <a:t> Optimizados, automatizados y digitalizados transaccionales para apoyar  en la gestión efectiva de la Entidad.</a:t>
            </a:r>
          </a:p>
          <a:p>
            <a:endParaRPr lang="en-GB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82235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sz="1000" dirty="0"/>
              <a:t>Operadores con 5 roles negocio y gestión de los riesgos de la seguridad totalmente separadas: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Autoridad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Investigación de Accidentes e Incidentes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Aeroportuarios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 la navegación Aérea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Formación para el trabajo (CEA) – Innovación y Gestión del Conocimiento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b="1" dirty="0"/>
              <a:t>Organización inteligente </a:t>
            </a:r>
            <a:r>
              <a:rPr lang="es-ES" sz="1000" dirty="0"/>
              <a:t>con una mejor infraestructura tecnológica que soporte las unidades de negocio con una secretaría TI que prestará todo el soporte tecnológico a la organización.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que toma decisiones por medio de analítica avanzada </a:t>
            </a:r>
            <a:r>
              <a:rPr lang="es-ES" sz="1000" dirty="0"/>
              <a:t>para mejorar su operación, la gestión efectiva del espacio aéreo y de apoyo a la dependencia encargada de la unidad de negocio de Autoridad.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una </a:t>
            </a:r>
            <a:r>
              <a:rPr lang="es-ES" sz="1000" b="1" dirty="0"/>
              <a:t>gestión de proyectos </a:t>
            </a:r>
            <a:r>
              <a:rPr lang="es-ES" sz="1000" dirty="0"/>
              <a:t>efectiva que formula, gestiona y ejecuta efectivamente los proyectos internos de infraestructura y tecnología de la entidad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capaz de innovar, gestar conocimiento y formar talento humano </a:t>
            </a:r>
            <a:r>
              <a:rPr lang="es-ES" sz="1000" dirty="0"/>
              <a:t>muy bien capacitado para garantizar que todo el modelo de operación funcione correctamente.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el </a:t>
            </a:r>
            <a:r>
              <a:rPr lang="es-ES" sz="1000" b="1" dirty="0"/>
              <a:t>pleno control y mejor comunicación a nivel regional </a:t>
            </a:r>
            <a:r>
              <a:rPr lang="es-ES" sz="1000" dirty="0"/>
              <a:t>organizada de forma mas eficiente, por medio de un control centralizado que se encargue de todo lo relacionado con el logro de los objetivos de las direcciones regionales a su cargo.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dirty="0"/>
              <a:t>Procesos</a:t>
            </a:r>
            <a:r>
              <a:rPr lang="es-CO" sz="1000" dirty="0"/>
              <a:t> Optimizados, automatizados y digitalizados transaccionales para apoyar  en la gestión efectiva de la Entidad.</a:t>
            </a:r>
          </a:p>
          <a:p>
            <a:endParaRPr lang="en-GB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8223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sz="1000" dirty="0"/>
              <a:t>Operadores con 5 roles negocio y gestión de los riesgos de la seguridad totalmente separadas: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Autoridad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Investigación de Accidentes e Incidentes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Aeroportuarios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 la navegación Aérea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Formación para el trabajo (CEA) – Innovación y Gestión del Conocimiento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b="1" dirty="0"/>
              <a:t>Organización inteligente </a:t>
            </a:r>
            <a:r>
              <a:rPr lang="es-ES" sz="1000" dirty="0"/>
              <a:t>con una mejor infraestructura tecnológica que soporte las unidades de negocio con una secretaría TI que prestará todo el soporte tecnológico a la organización.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que toma decisiones por medio de analítica avanzada </a:t>
            </a:r>
            <a:r>
              <a:rPr lang="es-ES" sz="1000" dirty="0"/>
              <a:t>para mejorar su operación, la gestión efectiva del espacio aéreo y de apoyo a la dependencia encargada de la unidad de negocio de Autoridad.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una </a:t>
            </a:r>
            <a:r>
              <a:rPr lang="es-ES" sz="1000" b="1" dirty="0"/>
              <a:t>gestión de proyectos </a:t>
            </a:r>
            <a:r>
              <a:rPr lang="es-ES" sz="1000" dirty="0"/>
              <a:t>efectiva que formula, gestiona y ejecuta efectivamente los proyectos internos de infraestructura y tecnología de la entidad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capaz de innovar, gestar conocimiento y formar talento humano </a:t>
            </a:r>
            <a:r>
              <a:rPr lang="es-ES" sz="1000" dirty="0"/>
              <a:t>muy bien capacitado para garantizar que todo el modelo de operación funcione correctamente.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el </a:t>
            </a:r>
            <a:r>
              <a:rPr lang="es-ES" sz="1000" b="1" dirty="0"/>
              <a:t>pleno control y mejor comunicación a nivel regional </a:t>
            </a:r>
            <a:r>
              <a:rPr lang="es-ES" sz="1000" dirty="0"/>
              <a:t>organizada de forma mas eficiente, por medio de un control centralizado que se encargue de todo lo relacionado con el logro de los objetivos de las direcciones regionales a su cargo.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dirty="0"/>
              <a:t>Procesos</a:t>
            </a:r>
            <a:r>
              <a:rPr lang="es-CO" sz="1000" dirty="0"/>
              <a:t> Optimizados, automatizados y digitalizados transaccionales para apoyar  en la gestión efectiva de la Entidad.</a:t>
            </a:r>
          </a:p>
          <a:p>
            <a:endParaRPr lang="en-GB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822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7605E-031D-5D48-BE3A-91A96A7C5466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825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sz="1000" dirty="0"/>
              <a:t>Operadores con 5 roles negocio y gestión de los riesgos de la seguridad totalmente separadas: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Autoridad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Investigación de Accidentes e Incidentes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Aeroportuarios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 la navegación Aérea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Formación para el trabajo (CEA) – Innovación y Gestión del Conocimiento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b="1" dirty="0"/>
              <a:t>Organización inteligente </a:t>
            </a:r>
            <a:r>
              <a:rPr lang="es-ES" sz="1000" dirty="0"/>
              <a:t>con una mejor infraestructura tecnológica que soporte las unidades de negocio con una secretaría TI que prestará todo el soporte tecnológico a la organización.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que toma decisiones por medio de analítica avanzada </a:t>
            </a:r>
            <a:r>
              <a:rPr lang="es-ES" sz="1000" dirty="0"/>
              <a:t>para mejorar su operación, la gestión efectiva del espacio aéreo y de apoyo a la dependencia encargada de la unidad de negocio de Autoridad.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una </a:t>
            </a:r>
            <a:r>
              <a:rPr lang="es-ES" sz="1000" b="1" dirty="0"/>
              <a:t>gestión de proyectos </a:t>
            </a:r>
            <a:r>
              <a:rPr lang="es-ES" sz="1000" dirty="0"/>
              <a:t>efectiva que formula, gestiona y ejecuta efectivamente los proyectos internos de infraestructura y tecnología de la entidad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capaz de innovar, gestar conocimiento y formar talento humano </a:t>
            </a:r>
            <a:r>
              <a:rPr lang="es-ES" sz="1000" dirty="0"/>
              <a:t>muy bien capacitado para garantizar que todo el modelo de operación funcione correctamente.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el </a:t>
            </a:r>
            <a:r>
              <a:rPr lang="es-ES" sz="1000" b="1" dirty="0"/>
              <a:t>pleno control y mejor comunicación a nivel regional </a:t>
            </a:r>
            <a:r>
              <a:rPr lang="es-ES" sz="1000" dirty="0"/>
              <a:t>organizada de forma mas eficiente, por medio de un control centralizado que se encargue de todo lo relacionado con el logro de los objetivos de las direcciones regionales a su cargo.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dirty="0"/>
              <a:t>Procesos</a:t>
            </a:r>
            <a:r>
              <a:rPr lang="es-CO" sz="1000" dirty="0"/>
              <a:t> Optimizados, automatizados y digitalizados transaccionales para apoyar  en la gestión efectiva de la Entidad.</a:t>
            </a:r>
          </a:p>
          <a:p>
            <a:endParaRPr lang="en-GB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8223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7605E-031D-5D48-BE3A-91A96A7C5466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158984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7605E-031D-5D48-BE3A-91A96A7C5466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0455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0892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sz="1000" dirty="0"/>
              <a:t>Operadores con 5 roles negocio y gestión de los riesgos de la seguridad totalmente separadas: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Autoridad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Investigación de Accidentes e Incidentes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Aeroportuarios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 la navegación Aérea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Formación para el trabajo (CEA) – Innovación y Gestión del Conocimiento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b="1" dirty="0"/>
              <a:t>Organización inteligente </a:t>
            </a:r>
            <a:r>
              <a:rPr lang="es-ES" sz="1000" dirty="0"/>
              <a:t>con una mejor infraestructura tecnológica que soporte las unidades de negocio con una secretaría TI que prestará todo el soporte tecnológico a la organización.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que toma decisiones por medio de analítica avanzada </a:t>
            </a:r>
            <a:r>
              <a:rPr lang="es-ES" sz="1000" dirty="0"/>
              <a:t>para mejorar su operación, la gestión efectiva del espacio aéreo y de apoyo a la dependencia encargada de la unidad de negocio de Autoridad.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una </a:t>
            </a:r>
            <a:r>
              <a:rPr lang="es-ES" sz="1000" b="1" dirty="0"/>
              <a:t>gestión de proyectos </a:t>
            </a:r>
            <a:r>
              <a:rPr lang="es-ES" sz="1000" dirty="0"/>
              <a:t>efectiva que formula, gestiona y ejecuta efectivamente los proyectos internos de infraestructura y tecnología de la entidad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capaz de innovar, gestar conocimiento y formar talento humano </a:t>
            </a:r>
            <a:r>
              <a:rPr lang="es-ES" sz="1000" dirty="0"/>
              <a:t>muy bien capacitado para garantizar que todo el modelo de operación funcione correctamente.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el </a:t>
            </a:r>
            <a:r>
              <a:rPr lang="es-ES" sz="1000" b="1" dirty="0"/>
              <a:t>pleno control y mejor comunicación a nivel regional </a:t>
            </a:r>
            <a:r>
              <a:rPr lang="es-ES" sz="1000" dirty="0"/>
              <a:t>organizada de forma mas eficiente, por medio de un control centralizado que se encargue de todo lo relacionado con el logro de los objetivos de las direcciones regionales a su cargo.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dirty="0"/>
              <a:t>Procesos</a:t>
            </a:r>
            <a:r>
              <a:rPr lang="es-CO" sz="1000" dirty="0"/>
              <a:t> Optimizados, automatizados y digitalizados transaccionales para apoyar  en la gestión efectiva de la Entidad.</a:t>
            </a:r>
          </a:p>
          <a:p>
            <a:endParaRPr lang="en-GB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822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sz="1000" dirty="0"/>
              <a:t>Operadores con 5 roles negocio y gestión de los riesgos de la seguridad totalmente separadas: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Autoridad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Investigación de Accidentes e Incidentes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Aeroportuarios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 la navegación Aérea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Formación para el trabajo (CEA) – Innovación y Gestión del Conocimiento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b="1" dirty="0"/>
              <a:t>Organización inteligente </a:t>
            </a:r>
            <a:r>
              <a:rPr lang="es-ES" sz="1000" dirty="0"/>
              <a:t>con una mejor infraestructura tecnológica que soporte las unidades de negocio con una secretaría TI que prestará todo el soporte tecnológico a la organización.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que toma decisiones por medio de analítica avanzada </a:t>
            </a:r>
            <a:r>
              <a:rPr lang="es-ES" sz="1000" dirty="0"/>
              <a:t>para mejorar su operación, la gestión efectiva del espacio aéreo y de apoyo a la dependencia encargada de la unidad de negocio de Autoridad.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una </a:t>
            </a:r>
            <a:r>
              <a:rPr lang="es-ES" sz="1000" b="1" dirty="0"/>
              <a:t>gestión de proyectos </a:t>
            </a:r>
            <a:r>
              <a:rPr lang="es-ES" sz="1000" dirty="0"/>
              <a:t>efectiva que formula, gestiona y ejecuta efectivamente los proyectos internos de infraestructura y tecnología de la entidad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capaz de innovar, gestar conocimiento y formar talento humano </a:t>
            </a:r>
            <a:r>
              <a:rPr lang="es-ES" sz="1000" dirty="0"/>
              <a:t>muy bien capacitado para garantizar que todo el modelo de operación funcione correctamente.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el </a:t>
            </a:r>
            <a:r>
              <a:rPr lang="es-ES" sz="1000" b="1" dirty="0"/>
              <a:t>pleno control y mejor comunicación a nivel regional </a:t>
            </a:r>
            <a:r>
              <a:rPr lang="es-ES" sz="1000" dirty="0"/>
              <a:t>organizada de forma mas eficiente, por medio de un control centralizado que se encargue de todo lo relacionado con el logro de los objetivos de las direcciones regionales a su cargo.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dirty="0"/>
              <a:t>Procesos</a:t>
            </a:r>
            <a:r>
              <a:rPr lang="es-CO" sz="1000" dirty="0"/>
              <a:t> Optimizados, automatizados y digitalizados transaccionales para apoyar  en la gestión efectiva de la Entidad.</a:t>
            </a:r>
          </a:p>
          <a:p>
            <a:endParaRPr lang="en-GB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822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sz="1000" dirty="0"/>
              <a:t>Operadores con 5 roles negocio y gestión de los riesgos de la seguridad totalmente separadas: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Autoridad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Investigación de Accidentes e Incidentes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Aeroportuarios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Servicios a la navegación Aérea</a:t>
            </a:r>
          </a:p>
          <a:p>
            <a:pPr marL="449263" indent="-228600" algn="just">
              <a:buFont typeface="+mj-lt"/>
              <a:buAutoNum type="arabicPeriod"/>
              <a:tabLst>
                <a:tab pos="355600" algn="l"/>
                <a:tab pos="541338" algn="l"/>
              </a:tabLst>
            </a:pPr>
            <a:r>
              <a:rPr lang="es-CO" sz="1000" dirty="0"/>
              <a:t>Secretaría de Formación para el trabajo (CEA) – Innovación y Gestión del Conocimiento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b="1" dirty="0"/>
              <a:t>Organización inteligente </a:t>
            </a:r>
            <a:r>
              <a:rPr lang="es-ES" sz="1000" dirty="0"/>
              <a:t>con una mejor infraestructura tecnológica que soporte las unidades de negocio con una secretaría TI que prestará todo el soporte tecnológico a la organización.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que toma decisiones por medio de analítica avanzada </a:t>
            </a:r>
            <a:r>
              <a:rPr lang="es-ES" sz="1000" dirty="0"/>
              <a:t>para mejorar su operación, la gestión efectiva del espacio aéreo y de apoyo a la dependencia encargada de la unidad de negocio de Autoridad.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una </a:t>
            </a:r>
            <a:r>
              <a:rPr lang="es-ES" sz="1000" b="1" dirty="0"/>
              <a:t>gestión de proyectos </a:t>
            </a:r>
            <a:r>
              <a:rPr lang="es-ES" sz="1000" dirty="0"/>
              <a:t>efectiva que formula, gestiona y ejecuta efectivamente los proyectos internos de infraestructura y tecnología de la entidad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</a:t>
            </a:r>
            <a:r>
              <a:rPr lang="es-ES" sz="1000" b="1" dirty="0"/>
              <a:t>capaz de innovar, gestar conocimiento y formar talento humano </a:t>
            </a:r>
            <a:r>
              <a:rPr lang="es-ES" sz="1000" dirty="0"/>
              <a:t>muy bien capacitado para garantizar que todo el modelo de operación funcione correctamente.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000" dirty="0"/>
          </a:p>
          <a:p>
            <a:pPr algn="just"/>
            <a:r>
              <a:rPr lang="es-ES" sz="1000" dirty="0"/>
              <a:t>Organización con el </a:t>
            </a:r>
            <a:r>
              <a:rPr lang="es-ES" sz="1000" b="1" dirty="0"/>
              <a:t>pleno control y mejor comunicación a nivel regional </a:t>
            </a:r>
            <a:r>
              <a:rPr lang="es-ES" sz="1000" dirty="0"/>
              <a:t>organizada de forma mas eficiente, por medio de un control centralizado que se encargue de todo lo relacionado con el logro de los objetivos de las direcciones regionales a su cargo.</a:t>
            </a:r>
          </a:p>
          <a:p>
            <a:pPr algn="just"/>
            <a:endParaRPr lang="es-CO" sz="1000" dirty="0"/>
          </a:p>
          <a:p>
            <a:pPr algn="just"/>
            <a:r>
              <a:rPr lang="es-ES" sz="1000" dirty="0"/>
              <a:t>Procesos</a:t>
            </a:r>
            <a:r>
              <a:rPr lang="es-CO" sz="1000" dirty="0"/>
              <a:t> Optimizados, automatizados y digitalizados transaccionales para apoyar  en la gestión efectiva de la Entidad.</a:t>
            </a:r>
          </a:p>
          <a:p>
            <a:endParaRPr lang="en-GB" sz="1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7605E-031D-5D48-BE3A-91A96A7C5466}" type="slidenum">
              <a:rPr lang="es-ES" smtClean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822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FF32A8-F2AF-DD4F-BC22-B45D8490E1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37E5ED-E86D-084D-ADD7-2D773E640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D6A4A7-F93F-9B4B-9AC6-F614F8369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AE664F-6FF4-3A48-9556-BADE3492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567A4-7B24-2049-B533-8DD310A35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60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676A7A-3DA8-1C4A-85E4-0504AB2A8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469F58-78E1-5746-B1F8-0C90F2F0C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769540-6034-F043-90C7-333BD2CE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603DB5-D7BC-3149-BF84-5AF4C763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E3B2DE-05CE-604D-A7EB-7D6E21C2B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329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AD41CFE-8B73-C449-9958-9FA6FAA25B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FF64A4B-2980-9D47-8048-59D58F4526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CA277E-B8F7-9143-907C-4EC7CD50E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96D8FB-72C0-3546-B63C-4BA11A3B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02BE5B-E3DB-F148-AAB4-495605EF6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35139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35360" y="274639"/>
            <a:ext cx="11521280" cy="633412"/>
          </a:xfrm>
          <a:prstGeom prst="rect">
            <a:avLst/>
          </a:prstGeom>
        </p:spPr>
        <p:txBody>
          <a:bodyPr lIns="108055" tIns="54028" rIns="108055" bIns="54028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12 Marcador de texto"/>
          <p:cNvSpPr>
            <a:spLocks noGrp="1"/>
          </p:cNvSpPr>
          <p:nvPr>
            <p:ph type="body" sz="quarter" idx="13"/>
          </p:nvPr>
        </p:nvSpPr>
        <p:spPr>
          <a:xfrm>
            <a:off x="335361" y="98631"/>
            <a:ext cx="11529640" cy="188640"/>
          </a:xfrm>
          <a:prstGeom prst="rect">
            <a:avLst/>
          </a:prstGeom>
        </p:spPr>
        <p:txBody>
          <a:bodyPr lIns="108055" tIns="54028" rIns="108055" bIns="54028" anchor="ctr">
            <a:noAutofit/>
          </a:bodyPr>
          <a:lstStyle>
            <a:lvl1pPr marL="0" indent="0">
              <a:buNone/>
              <a:defRPr sz="11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6217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FAA00-CCB1-A649-B62B-A2B3DF717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12987C-A82F-5C49-AD74-C0DEAE52B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4CEE7-EC46-D54F-8466-A1DA6B7B7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CEE2C9-0754-8B4D-968A-C70DA07D9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0E113F-9014-0843-881F-4ABC4D370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349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12B3B-4197-2646-A9B0-EA977AE7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253CB1-F853-3A48-BE61-19B01DDD9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496AD6-B043-9046-B906-68EB6D9E6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B17FD-1C88-C948-87AF-5E0CCB4A3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ECD2BD-40C1-0744-83F9-3009516C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38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9AD2E5-C346-174D-98FD-2CF95B2D4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44F138-4B7F-B342-BDD8-0C05D8220F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AC92E0-A6E6-4F4F-906D-264EA6F1B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8856C0-887B-5C42-B767-BB8152B51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12F448-F5CF-814C-A3C6-B5428F65A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AF11FD-8B61-E944-B9AB-5BFF7294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1845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7DA3FA-1AE3-AA4A-80D1-309D664D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448B41-C643-764C-BE8E-05EF98A53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7D3C62-0FD4-7A47-B7C9-C7E39ECFC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0BE7FE-4AD6-724D-A62C-44FE656FBF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04D16B-9200-A143-AAEB-3F38F40C9E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B9E509-A2AE-9645-8FCB-77C9ECF23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34D7F4-D2B7-8B4C-9F47-FF7862542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029F255-C741-D148-A058-4A63B400E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283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6D5E65-6F50-7945-B463-676E05A8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C35C200-64B9-E94F-9DE7-04BE26174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838F48-18CC-CD4A-A150-54DEB140A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D0B96A-4A98-E943-80C0-7AB25B922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6223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1D11DDF-F1FA-F349-9BFA-10B5440C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07726CA-EE8B-0045-BA47-DB5D5F19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AF7765-C2C3-D446-AE0D-75049D84B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820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33A8F0-A718-AE4A-A942-4F7C2F735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C1ED8B-6E34-6642-ABA0-A21288F5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8B0ED5-E5CD-104D-A512-0B2F76CCC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D59137-B8C4-D449-92C7-0296C4E6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9AA661-81BA-7540-9A28-B20BF0BB1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B056C8E-9F98-114A-BE12-523A119BE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026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EE0F83-5CEF-3C4D-A1DB-90651D7DE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AC1B595-4C87-2B4C-B2E4-FFBEAC1BF5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3DD7EE-F6CB-7449-9788-B415DDB628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368ACF-3456-784E-91A1-73C9FE6B3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2FA424-070F-C244-AD9F-760485F33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2C3E72-5A01-5948-BD9C-B8E13E2E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595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0AF065-7DC1-B741-8C02-883588045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61AD5C-9743-C84D-BFB1-65D52BBAA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2A8DFD-4FDA-9144-B80D-2BF1DC845E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1D5C2-FAC1-3D44-A654-AA56FAF136FB}" type="datetimeFigureOut">
              <a:rPr lang="es-CO" smtClean="0"/>
              <a:t>24/11/2020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610414-3F44-E24E-A998-21B27AF9E9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C62DBC-72EB-3840-B362-88F79E016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BC384-8637-6B4D-BBCE-6DC5E40D5C7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24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718410"/>
              </p:ext>
            </p:extLst>
          </p:nvPr>
        </p:nvGraphicFramePr>
        <p:xfrm>
          <a:off x="515814" y="733683"/>
          <a:ext cx="2086832" cy="2607564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556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9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08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AUTORIDAD INVESTIGACIÓN DE ACCIDENTES</a:t>
                      </a:r>
                      <a:r>
                        <a:rPr lang="en-GB" sz="1400" baseline="0" dirty="0"/>
                        <a:t> E INCIDENTES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43">
                <a:tc>
                  <a:txBody>
                    <a:bodyPr/>
                    <a:lstStyle/>
                    <a:p>
                      <a:r>
                        <a:rPr lang="en-GB" sz="9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Año</a:t>
                      </a:r>
                      <a:endParaRPr lang="en-GB"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95959"/>
                          </a:solidFill>
                        </a:rPr>
                        <a:t>Nº</a:t>
                      </a:r>
                      <a:r>
                        <a:rPr lang="en-GB" sz="900" baseline="0" dirty="0">
                          <a:solidFill>
                            <a:srgbClr val="595959"/>
                          </a:solidFill>
                        </a:rPr>
                        <a:t> de ACCIDENTES</a:t>
                      </a:r>
                      <a:endParaRPr lang="en-GB" sz="900" dirty="0">
                        <a:solidFill>
                          <a:srgbClr val="59595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rgbClr val="595959"/>
                          </a:solidFill>
                        </a:rPr>
                        <a:t>Nº INCIDENTES GRAVES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966">
                <a:tc>
                  <a:txBody>
                    <a:bodyPr/>
                    <a:lstStyle/>
                    <a:p>
                      <a:pPr>
                        <a:lnSpc>
                          <a:spcPts val="680"/>
                        </a:lnSpc>
                      </a:pPr>
                      <a:r>
                        <a:rPr lang="en-GB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</a:pPr>
                      <a:r>
                        <a:rPr lang="en-GB" sz="105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</a:pPr>
                      <a:endParaRPr lang="en-GB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966">
                <a:tc>
                  <a:txBody>
                    <a:bodyPr/>
                    <a:lstStyle/>
                    <a:p>
                      <a:pPr>
                        <a:lnSpc>
                          <a:spcPts val="680"/>
                        </a:lnSpc>
                      </a:pPr>
                      <a:r>
                        <a:rPr lang="en-GB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</a:pPr>
                      <a:r>
                        <a:rPr lang="en-GB" sz="105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</a:pPr>
                      <a:r>
                        <a:rPr lang="en-GB" sz="105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966">
                <a:tc>
                  <a:txBody>
                    <a:bodyPr/>
                    <a:lstStyle/>
                    <a:p>
                      <a:pPr>
                        <a:lnSpc>
                          <a:spcPts val="680"/>
                        </a:lnSpc>
                      </a:pPr>
                      <a:r>
                        <a:rPr lang="en-GB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</a:pPr>
                      <a:r>
                        <a:rPr lang="en-GB" sz="105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</a:pPr>
                      <a:r>
                        <a:rPr lang="en-GB" sz="105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966">
                <a:tc>
                  <a:txBody>
                    <a:bodyPr/>
                    <a:lstStyle/>
                    <a:p>
                      <a:pPr>
                        <a:lnSpc>
                          <a:spcPts val="680"/>
                        </a:lnSpc>
                      </a:pPr>
                      <a:r>
                        <a:rPr lang="en-GB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</a:pPr>
                      <a:r>
                        <a:rPr lang="en-GB" sz="105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</a:pPr>
                      <a:r>
                        <a:rPr lang="en-GB" sz="1050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966">
                <a:tc>
                  <a:txBody>
                    <a:bodyPr/>
                    <a:lstStyle/>
                    <a:p>
                      <a:pPr>
                        <a:lnSpc>
                          <a:spcPts val="680"/>
                        </a:lnSpc>
                      </a:pPr>
                      <a:r>
                        <a:rPr lang="en-GB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</a:pPr>
                      <a:r>
                        <a:rPr lang="en-GB" sz="105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</a:pPr>
                      <a:r>
                        <a:rPr lang="en-GB" sz="105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966">
                <a:tc>
                  <a:txBody>
                    <a:bodyPr/>
                    <a:lstStyle/>
                    <a:p>
                      <a:pPr>
                        <a:lnSpc>
                          <a:spcPts val="680"/>
                        </a:lnSpc>
                      </a:pPr>
                      <a:r>
                        <a:rPr lang="en-GB" sz="9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</a:pPr>
                      <a:r>
                        <a:rPr lang="en-GB" sz="105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80"/>
                        </a:lnSpc>
                      </a:pPr>
                      <a:r>
                        <a:rPr lang="en-GB" sz="105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3134883" y="500503"/>
          <a:ext cx="3959725" cy="2836975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45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4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2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noProof="0" dirty="0"/>
                        <a:t>AUTORIDAD AERONÁUTICA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860"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 dirty="0"/>
                        <a:t>Operadores</a:t>
                      </a:r>
                      <a:r>
                        <a:rPr lang="es-CO" sz="1200" baseline="0" noProof="0" dirty="0"/>
                        <a:t> de aeronaves</a:t>
                      </a:r>
                      <a:endParaRPr lang="es-CO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/>
                        <a:t>192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372"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 dirty="0"/>
                        <a:t>Organizaciones de mantenimiento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/>
                        <a:t>137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 dirty="0"/>
                        <a:t>Operadores de aeródromo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 dirty="0"/>
                        <a:t>805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276"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/>
                        <a:t>Proveedor de servicios de navegación aérea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 dirty="0"/>
                        <a:t>Espacio Aéreo Colombia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658"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 dirty="0"/>
                        <a:t>Organizaciones de Handling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 dirty="0"/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 dirty="0"/>
                        <a:t>Centros de instrucción aeronáutica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69"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 dirty="0"/>
                        <a:t>Matrículas HK / HJ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 dirty="0"/>
                        <a:t>5,350 / 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771"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 dirty="0"/>
                        <a:t>Licencias al personal aeronáutico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040"/>
                        </a:lnSpc>
                      </a:pPr>
                      <a:r>
                        <a:rPr lang="es-CO" sz="1200" noProof="0" dirty="0"/>
                        <a:t>25,536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336782"/>
              </p:ext>
            </p:extLst>
          </p:nvPr>
        </p:nvGraphicFramePr>
        <p:xfrm>
          <a:off x="151817" y="3573943"/>
          <a:ext cx="6815200" cy="2656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33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ROL PROVEEDOR</a:t>
                      </a:r>
                      <a:r>
                        <a:rPr lang="en-GB" sz="1400" baseline="0" dirty="0"/>
                        <a:t> DE SERVICIOS</a:t>
                      </a:r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/>
                        <a:t>Servicios a la navegación aérea: </a:t>
                      </a:r>
                    </a:p>
                    <a:p>
                      <a:r>
                        <a:rPr lang="en-GB" sz="1100" dirty="0"/>
                        <a:t>ATM-AIM-MET-SAR-CNS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Servicios de tránsito aéreo, información y meteorología aeronáutica, búsqueda y salvamento e infraestructura para navegación aérea en Colombia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aseline="0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/>
                        <a:t>1,411,396 Operaciones año 2019 + &gt;6%</a:t>
                      </a:r>
                    </a:p>
                    <a:p>
                      <a:endParaRPr lang="en-GB" sz="1100" dirty="0"/>
                    </a:p>
                    <a:p>
                      <a:r>
                        <a:rPr lang="en-GB" sz="1100" dirty="0"/>
                        <a:t>41.2 Millones</a:t>
                      </a:r>
                      <a:r>
                        <a:rPr lang="en-GB" sz="1100" baseline="0" dirty="0"/>
                        <a:t> de pasajeros 2019 </a:t>
                      </a:r>
                    </a:p>
                    <a:p>
                      <a:endParaRPr lang="en-GB" sz="1100" baseline="0" dirty="0"/>
                    </a:p>
                    <a:p>
                      <a:endParaRPr lang="en-GB" sz="1100" baseline="0" dirty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814 Millones de kg en 2019 -&lt;3%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100" b="1" dirty="0"/>
                        <a:t>Servicios Aeroportuarios: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100" dirty="0">
                          <a:solidFill>
                            <a:schemeClr val="tx1"/>
                          </a:solidFill>
                        </a:rPr>
                        <a:t>SEI, AVSEC, facilitación, control y reducción de peligro por fauna silvestre, limitación de obstáculos, ayudas visuales, pista/plataforma/calles rodaje,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</a:rPr>
                        <a:t>77 Aerocivil provee servicios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kern="1200" dirty="0">
                          <a:solidFill>
                            <a:schemeClr val="tx1"/>
                          </a:solidFill>
                        </a:rPr>
                        <a:t>17 Aeródromos con diversos servicios concesionados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dirty="0"/>
                        <a:t>Servicios </a:t>
                      </a:r>
                      <a:r>
                        <a:rPr lang="es-ES" sz="1100" b="1"/>
                        <a:t>de Educación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kern="1200" dirty="0">
                          <a:solidFill>
                            <a:schemeClr val="tx1"/>
                          </a:solidFill>
                        </a:rPr>
                        <a:t>8,949 alumnos (servidores y externos) en 26 campos de formación, 576 cursos año,  19 Convenios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3" name="31 Triángulo isósceles"/>
          <p:cNvSpPr/>
          <p:nvPr/>
        </p:nvSpPr>
        <p:spPr>
          <a:xfrm rot="5400000">
            <a:off x="2215532" y="1906258"/>
            <a:ext cx="1446922" cy="224447"/>
          </a:xfrm>
          <a:prstGeom prst="triangl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50" tIns="48625" rIns="97250" bIns="4862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31 Triángulo isósceles"/>
          <p:cNvSpPr/>
          <p:nvPr/>
        </p:nvSpPr>
        <p:spPr>
          <a:xfrm rot="10800000">
            <a:off x="804924" y="3379802"/>
            <a:ext cx="1446922" cy="224447"/>
          </a:xfrm>
          <a:prstGeom prst="triangl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50" tIns="48625" rIns="97250" bIns="4862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31 Triángulo isósceles"/>
          <p:cNvSpPr/>
          <p:nvPr/>
        </p:nvSpPr>
        <p:spPr>
          <a:xfrm rot="10800000">
            <a:off x="4371830" y="3392901"/>
            <a:ext cx="1446922" cy="224447"/>
          </a:xfrm>
          <a:prstGeom prst="triangl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50" tIns="48625" rIns="97250" bIns="4862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871595"/>
              </p:ext>
            </p:extLst>
          </p:nvPr>
        </p:nvGraphicFramePr>
        <p:xfrm>
          <a:off x="7639709" y="517341"/>
          <a:ext cx="4283492" cy="30022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26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6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144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chemeClr val="tx2"/>
                          </a:solidFill>
                        </a:rPr>
                        <a:t>Planta Actual: 3.279</a:t>
                      </a:r>
                      <a:endParaRPr lang="es-ES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4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u="none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Misional 85% - Escalafonada 30%</a:t>
                      </a:r>
                      <a:endParaRPr lang="es-ES" sz="1200" b="0" u="none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43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chemeClr val="tx2"/>
                          </a:solidFill>
                        </a:rPr>
                        <a:t>Promedio de edad </a:t>
                      </a: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49 años ( hombres 71% - mujeres 29%)</a:t>
                      </a:r>
                      <a:endParaRPr lang="en-GB" sz="12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144"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Controladores 733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Inspectores      167 </a:t>
                      </a:r>
                      <a:endParaRPr lang="es-ES" sz="12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Bomberos         460 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ATSEP                306</a:t>
                      </a:r>
                      <a:endParaRPr lang="es-ES" sz="1200" b="0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4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>
                          <a:solidFill>
                            <a:schemeClr val="tx2"/>
                          </a:solidFill>
                        </a:rPr>
                        <a:t>Sistema Especifico de Carrera con 9 niveles :</a:t>
                      </a:r>
                      <a:endParaRPr lang="es-ES" sz="1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7145">
                <a:tc>
                  <a:txBody>
                    <a:bodyPr/>
                    <a:lstStyle/>
                    <a:p>
                      <a:pPr marL="171450" marR="0" lvl="0" indent="-1714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</a:rPr>
                        <a:t>Directivo 2% </a:t>
                      </a:r>
                    </a:p>
                    <a:p>
                      <a:pPr marL="171450" marR="0" lvl="0" indent="-1714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</a:rPr>
                        <a:t>Asesor 1% </a:t>
                      </a:r>
                    </a:p>
                    <a:p>
                      <a:pPr marL="171450" marR="0" lvl="0" indent="-1714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</a:rPr>
                        <a:t>Especialista 2%   </a:t>
                      </a:r>
                    </a:p>
                    <a:p>
                      <a:pPr marL="171450" marR="0" lvl="0" indent="-1714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</a:rPr>
                        <a:t>Profesional 8% </a:t>
                      </a:r>
                    </a:p>
                    <a:p>
                      <a:pPr marL="171450" marR="0" lvl="0" indent="-1714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</a:rPr>
                        <a:t>Asistencial 27%</a:t>
                      </a:r>
                      <a:endParaRPr lang="es-ES" sz="1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</a:rPr>
                        <a:t>Controlador 22%</a:t>
                      </a:r>
                    </a:p>
                    <a:p>
                      <a:pPr marL="171450" marR="0" lvl="0" indent="-1714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</a:rPr>
                        <a:t>Inspector 5%</a:t>
                      </a:r>
                    </a:p>
                    <a:p>
                      <a:pPr marL="171450" marR="0" lvl="0" indent="-1714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</a:rPr>
                        <a:t>Bombero 14%</a:t>
                      </a:r>
                    </a:p>
                    <a:p>
                      <a:pPr marL="171450" marR="0" lvl="0" indent="-17145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</a:rPr>
                        <a:t>Técnico 19%</a:t>
                      </a:r>
                      <a:endParaRPr lang="es-ES" sz="12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1429">
                <a:tc gridSpan="2">
                  <a:txBody>
                    <a:bodyPr/>
                    <a:lstStyle/>
                    <a:p>
                      <a:pPr lvl="0" algn="ctr"/>
                      <a:r>
                        <a:rPr lang="es-ES" sz="11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27% de la planta es del Nivel Auxiliar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7" name="Tabla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115699"/>
              </p:ext>
            </p:extLst>
          </p:nvPr>
        </p:nvGraphicFramePr>
        <p:xfrm>
          <a:off x="7559382" y="3596502"/>
          <a:ext cx="4283492" cy="2340869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228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54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177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VARIOS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261">
                <a:tc>
                  <a:txBody>
                    <a:bodyPr/>
                    <a:lstStyle/>
                    <a:p>
                      <a:pPr lvl="0" algn="ctr"/>
                      <a:r>
                        <a:rPr lang="es-ES" sz="105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Ingresos  2019: </a:t>
                      </a:r>
                    </a:p>
                    <a:p>
                      <a:pPr lvl="0" algn="ctr"/>
                      <a:r>
                        <a:rPr lang="es-ES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$1.589  </a:t>
                      </a:r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billones</a:t>
                      </a:r>
                    </a:p>
                    <a:p>
                      <a:pPr lvl="0" algn="ctr"/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$1.390 corriente </a:t>
                      </a:r>
                    </a:p>
                    <a:p>
                      <a:pPr lvl="0" algn="ctr"/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$199 Recurso de Capital</a:t>
                      </a:r>
                      <a:endParaRPr lang="es-ES" sz="1050" b="0" u="sng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10000"/>
                        </a:lnSpc>
                      </a:pPr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31 Sistemas de información</a:t>
                      </a:r>
                    </a:p>
                    <a:p>
                      <a:pPr lv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PQRSD año 2019 </a:t>
                      </a:r>
                      <a:r>
                        <a:rPr lang="es-ES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103,098</a:t>
                      </a:r>
                    </a:p>
                    <a:p>
                      <a:pPr lvl="0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s-ES" sz="1050" b="0" u="none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33 procesos internos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172">
                <a:tc>
                  <a:txBody>
                    <a:bodyPr/>
                    <a:lstStyle/>
                    <a:p>
                      <a:pPr lvl="0" algn="ctr"/>
                      <a:r>
                        <a:rPr lang="es-ES" sz="1050" b="1" u="sng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Gastos 2019:</a:t>
                      </a:r>
                    </a:p>
                    <a:p>
                      <a:pPr lvl="0"/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$608 funcionamiento </a:t>
                      </a:r>
                    </a:p>
                    <a:p>
                      <a:pPr lvl="0"/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$900 inversión</a:t>
                      </a:r>
                    </a:p>
                    <a:p>
                      <a:pPr lvl="0"/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47% proviene de concesiones</a:t>
                      </a:r>
                    </a:p>
                    <a:p>
                      <a:pPr lvl="0"/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Se prevee inversión de 5 mil millones </a:t>
                      </a:r>
                      <a:r>
                        <a:rPr lang="es-ES" sz="1050" b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usd</a:t>
                      </a:r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en los próximos 20 años.</a:t>
                      </a:r>
                      <a:endParaRPr lang="es-ES" sz="1050" b="0" u="sng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600"/>
                        </a:spcBef>
                        <a:buNone/>
                      </a:pPr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Colombia ocupa el </a:t>
                      </a:r>
                      <a:r>
                        <a:rPr lang="es-ES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tercer lugar </a:t>
                      </a:r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en Latinoamérica y es el </a:t>
                      </a:r>
                      <a:r>
                        <a:rPr lang="es-ES" sz="105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que</a:t>
                      </a:r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más ha crecido</a:t>
                      </a:r>
                    </a:p>
                    <a:p>
                      <a:pPr lvl="0">
                        <a:spcBef>
                          <a:spcPts val="600"/>
                        </a:spcBef>
                        <a:buNone/>
                      </a:pPr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Cumplimiento en USOAP menor al  </a:t>
                      </a:r>
                      <a:r>
                        <a:rPr lang="es-ES" sz="105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75% </a:t>
                      </a:r>
                      <a:r>
                        <a:rPr lang="es-ES" sz="1050" b="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(por debajo de países referentes de Latinoamérica)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8" name="31 Triángulo isósceles"/>
          <p:cNvSpPr/>
          <p:nvPr/>
        </p:nvSpPr>
        <p:spPr>
          <a:xfrm rot="5400000">
            <a:off x="4586897" y="3280677"/>
            <a:ext cx="5432932" cy="224449"/>
          </a:xfrm>
          <a:prstGeom prst="triangl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rgbClr val="FFFFFF"/>
              </a:gs>
            </a:gsLst>
            <a:lin ang="5400000" scaled="0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50" tIns="48625" rIns="97250" bIns="4862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Marcador de fecha 1"/>
          <p:cNvSpPr txBox="1">
            <a:spLocks/>
          </p:cNvSpPr>
          <p:nvPr/>
        </p:nvSpPr>
        <p:spPr>
          <a:xfrm>
            <a:off x="385231" y="6526575"/>
            <a:ext cx="1804444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BC24F-8CBB-494F-9A21-7BED0805888B}" type="datetime1">
              <a: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Marcador de pie de página 2"/>
          <p:cNvSpPr txBox="1">
            <a:spLocks/>
          </p:cNvSpPr>
          <p:nvPr/>
        </p:nvSpPr>
        <p:spPr>
          <a:xfrm>
            <a:off x="2385560" y="6526575"/>
            <a:ext cx="753984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www.aerocivil.gov.co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Marcador de número de diapositiva 3"/>
          <p:cNvSpPr txBox="1">
            <a:spLocks/>
          </p:cNvSpPr>
          <p:nvPr/>
        </p:nvSpPr>
        <p:spPr>
          <a:xfrm>
            <a:off x="10320942" y="6526575"/>
            <a:ext cx="126145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E628-6199-4E49-B97E-043B0DCFEA8E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0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5" grpId="0" animBg="1"/>
      <p:bldP spid="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A550F9-316D-4DAD-9804-F38589B8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858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C77B33D-83EB-4770-BEB8-020DE7E2208C}" type="slidenum">
              <a:rPr lang="es-ES" kern="0" smtClean="0">
                <a:solidFill>
                  <a:schemeClr val="bg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52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www.aerocivil.gov.co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AC5972F-D74F-4E43-AE32-56639C4DBEF0}"/>
              </a:ext>
            </a:extLst>
          </p:cNvPr>
          <p:cNvSpPr/>
          <p:nvPr/>
        </p:nvSpPr>
        <p:spPr>
          <a:xfrm>
            <a:off x="3042505" y="-116093"/>
            <a:ext cx="9967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Algunos proyectos </a:t>
            </a: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19" y="593747"/>
            <a:ext cx="6787130" cy="50240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575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A550F9-316D-4DAD-9804-F38589B8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858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C77B33D-83EB-4770-BEB8-020DE7E2208C}" type="slidenum">
              <a:rPr lang="es-ES" kern="0" smtClean="0">
                <a:solidFill>
                  <a:schemeClr val="bg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52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www.aerocivil.gov.co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51CBF4-A2BC-47A8-94CC-168C6E12E1CF}"/>
              </a:ext>
            </a:extLst>
          </p:cNvPr>
          <p:cNvSpPr/>
          <p:nvPr/>
        </p:nvSpPr>
        <p:spPr>
          <a:xfrm>
            <a:off x="3042505" y="-116093"/>
            <a:ext cx="9967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Algunos proyectos </a:t>
            </a: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396" y="926012"/>
            <a:ext cx="8647940" cy="4042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1414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A550F9-316D-4DAD-9804-F38589B8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858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C77B33D-83EB-4770-BEB8-020DE7E2208C}" type="slidenum">
              <a:rPr lang="es-ES" kern="0" smtClean="0">
                <a:solidFill>
                  <a:schemeClr val="bg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52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www.aerocivil.gov.co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54BE66D-4F07-4629-8180-F06748FFBB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71"/>
          <a:stretch/>
        </p:blipFill>
        <p:spPr>
          <a:xfrm>
            <a:off x="3042505" y="751960"/>
            <a:ext cx="5115370" cy="516456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51CBF4-A2BC-47A8-94CC-168C6E12E1CF}"/>
              </a:ext>
            </a:extLst>
          </p:cNvPr>
          <p:cNvSpPr/>
          <p:nvPr/>
        </p:nvSpPr>
        <p:spPr>
          <a:xfrm>
            <a:off x="3042505" y="-116093"/>
            <a:ext cx="9967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Algunos proyectos </a:t>
            </a:r>
          </a:p>
        </p:txBody>
      </p:sp>
    </p:spTree>
    <p:extLst>
      <p:ext uri="{BB962C8B-B14F-4D97-AF65-F5344CB8AC3E}">
        <p14:creationId xmlns:p14="http://schemas.microsoft.com/office/powerpoint/2010/main" val="1388847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A550F9-316D-4DAD-9804-F38589B8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858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C77B33D-83EB-4770-BEB8-020DE7E2208C}" type="slidenum">
              <a:rPr lang="es-ES" kern="0" smtClean="0">
                <a:solidFill>
                  <a:schemeClr val="bg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52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www.aerocivil.gov.co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151CBF4-A2BC-47A8-94CC-168C6E12E1CF}"/>
              </a:ext>
            </a:extLst>
          </p:cNvPr>
          <p:cNvSpPr/>
          <p:nvPr/>
        </p:nvSpPr>
        <p:spPr>
          <a:xfrm>
            <a:off x="3042505" y="-116093"/>
            <a:ext cx="9967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Algunos proyectos </a:t>
            </a: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505" y="1067118"/>
            <a:ext cx="5486052" cy="4330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1210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B90B8CA-CA50-7948-93FB-8A34744C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568" y="1685408"/>
            <a:ext cx="10515600" cy="3487184"/>
          </a:xfrm>
        </p:spPr>
        <p:txBody>
          <a:bodyPr>
            <a:normAutofit/>
          </a:bodyPr>
          <a:lstStyle/>
          <a:p>
            <a:pPr algn="ctr"/>
            <a:r>
              <a:rPr lang="es-ES" sz="8800" b="1">
                <a:solidFill>
                  <a:schemeClr val="accent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GRACIAS</a:t>
            </a:r>
            <a:endParaRPr lang="es-CO" sz="8800" b="1" dirty="0">
              <a:solidFill>
                <a:schemeClr val="accent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5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6 Rectángulo redondeado"/>
          <p:cNvSpPr/>
          <p:nvPr/>
        </p:nvSpPr>
        <p:spPr>
          <a:xfrm>
            <a:off x="8510889" y="1563779"/>
            <a:ext cx="3410049" cy="360224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Secretaría de Autoridad Aeronáutica</a:t>
            </a:r>
          </a:p>
        </p:txBody>
      </p:sp>
      <p:sp>
        <p:nvSpPr>
          <p:cNvPr id="14" name="26 Rectángulo redondeado"/>
          <p:cNvSpPr/>
          <p:nvPr/>
        </p:nvSpPr>
        <p:spPr>
          <a:xfrm>
            <a:off x="4763069" y="2064608"/>
            <a:ext cx="3433929" cy="38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Separación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 los roles de los proveedores de servicio</a:t>
            </a:r>
          </a:p>
        </p:txBody>
      </p:sp>
      <p:cxnSp>
        <p:nvCxnSpPr>
          <p:cNvPr id="45" name="8 Conector recto"/>
          <p:cNvCxnSpPr/>
          <p:nvPr/>
        </p:nvCxnSpPr>
        <p:spPr>
          <a:xfrm>
            <a:off x="5564982" y="5120032"/>
            <a:ext cx="5523573" cy="0"/>
          </a:xfrm>
          <a:prstGeom prst="line">
            <a:avLst/>
          </a:prstGeom>
          <a:ln w="19050">
            <a:gradFill flip="none" rotWithShape="1">
              <a:gsLst>
                <a:gs pos="48000">
                  <a:schemeClr val="accent1"/>
                </a:gs>
                <a:gs pos="100000">
                  <a:srgbClr val="FFFFFF"/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26 Rectángulo redondeado"/>
          <p:cNvSpPr/>
          <p:nvPr/>
        </p:nvSpPr>
        <p:spPr>
          <a:xfrm>
            <a:off x="4763068" y="1558886"/>
            <a:ext cx="3433929" cy="365117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Separación efectiva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del rol de autoridad y proveedores de servicio:</a:t>
            </a:r>
          </a:p>
        </p:txBody>
      </p:sp>
      <p:sp>
        <p:nvSpPr>
          <p:cNvPr id="92" name="AutoShape 18">
            <a:extLst>
              <a:ext uri="{FF2B5EF4-FFF2-40B4-BE49-F238E27FC236}">
                <a16:creationId xmlns:a16="http://schemas.microsoft.com/office/drawing/2014/main" id="{1984D733-943B-4F76-9E48-3A931D470C5A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6893678" y="-1720246"/>
            <a:ext cx="463960" cy="5510192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lIns="121917" tIns="60958" rIns="121917" bIns="6095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ALCANCES DEL ESTUDIO DE FORTALECIMIENTO INSTITUCIONAL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Nuevo modelo de operación - Nuevo mapa de procesos</a:t>
            </a:r>
          </a:p>
        </p:txBody>
      </p:sp>
      <p:sp>
        <p:nvSpPr>
          <p:cNvPr id="117" name="26 Rectángulo redondeado"/>
          <p:cNvSpPr/>
          <p:nvPr/>
        </p:nvSpPr>
        <p:spPr>
          <a:xfrm>
            <a:off x="8510889" y="1973888"/>
            <a:ext cx="3410049" cy="618402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Secretaría de Servicios a la Navegación Aérea</a:t>
            </a:r>
          </a:p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Secretaría de Servicios Aeroportuarios</a:t>
            </a:r>
          </a:p>
        </p:txBody>
      </p:sp>
      <p:sp>
        <p:nvSpPr>
          <p:cNvPr id="119" name="26 Rectángulo redondeado"/>
          <p:cNvSpPr/>
          <p:nvPr/>
        </p:nvSpPr>
        <p:spPr>
          <a:xfrm>
            <a:off x="4763069" y="2640194"/>
            <a:ext cx="3433929" cy="38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Consolidación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del rol de educación e investigación</a:t>
            </a:r>
          </a:p>
        </p:txBody>
      </p:sp>
      <p:sp>
        <p:nvSpPr>
          <p:cNvPr id="120" name="26 Rectángulo redondeado"/>
          <p:cNvSpPr/>
          <p:nvPr/>
        </p:nvSpPr>
        <p:spPr>
          <a:xfrm>
            <a:off x="8513500" y="2637652"/>
            <a:ext cx="3410049" cy="38432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Secretaría Centro de Estudios Aeronáuticos</a:t>
            </a:r>
          </a:p>
        </p:txBody>
      </p:sp>
      <p:sp>
        <p:nvSpPr>
          <p:cNvPr id="121" name="26 Rectángulo redondeado"/>
          <p:cNvSpPr/>
          <p:nvPr/>
        </p:nvSpPr>
        <p:spPr>
          <a:xfrm>
            <a:off x="4763069" y="3112202"/>
            <a:ext cx="3433929" cy="384327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Independencia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del rol de investigador</a:t>
            </a:r>
          </a:p>
        </p:txBody>
      </p:sp>
      <p:sp>
        <p:nvSpPr>
          <p:cNvPr id="122" name="26 Rectángulo redondeado"/>
          <p:cNvSpPr/>
          <p:nvPr/>
        </p:nvSpPr>
        <p:spPr>
          <a:xfrm>
            <a:off x="8510889" y="3112202"/>
            <a:ext cx="3410049" cy="38432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de Investigación de accidentes e incidentes de aviación</a:t>
            </a:r>
          </a:p>
        </p:txBody>
      </p:sp>
      <p:cxnSp>
        <p:nvCxnSpPr>
          <p:cNvPr id="9" name="Conector recto 8"/>
          <p:cNvCxnSpPr>
            <a:cxnSpLocks/>
          </p:cNvCxnSpPr>
          <p:nvPr/>
        </p:nvCxnSpPr>
        <p:spPr>
          <a:xfrm>
            <a:off x="4659131" y="3555860"/>
            <a:ext cx="733527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4" name="26 Rectángulo redondeado"/>
          <p:cNvSpPr/>
          <p:nvPr/>
        </p:nvSpPr>
        <p:spPr>
          <a:xfrm>
            <a:off x="4886833" y="4010449"/>
            <a:ext cx="2401410" cy="684621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Optimización de la Gestión 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 información y procesos transversales </a:t>
            </a:r>
          </a:p>
        </p:txBody>
      </p:sp>
      <p:sp>
        <p:nvSpPr>
          <p:cNvPr id="125" name="26 Rectángulo redondeado"/>
          <p:cNvSpPr/>
          <p:nvPr/>
        </p:nvSpPr>
        <p:spPr>
          <a:xfrm>
            <a:off x="7465325" y="3661501"/>
            <a:ext cx="4440458" cy="1296505"/>
          </a:xfrm>
          <a:prstGeom prst="round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Creación de Secretaría de Tecnologías de la Información</a:t>
            </a:r>
          </a:p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Creación de Oficinas : </a:t>
            </a:r>
          </a:p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Oficina de Gestión de Proyectos, </a:t>
            </a:r>
          </a:p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Oficina Analítica </a:t>
            </a:r>
          </a:p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Oficina Asesora de Relacionamiento y Comunicaciones</a:t>
            </a:r>
          </a:p>
          <a:p>
            <a:pPr marL="0" marR="0" lvl="1" indent="0" algn="ctr" defTabSz="10972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Reordenamiento de oficinas actuales </a:t>
            </a:r>
          </a:p>
        </p:txBody>
      </p:sp>
      <p:sp>
        <p:nvSpPr>
          <p:cNvPr id="126" name="Forma libre: forma 10">
            <a:extLst>
              <a:ext uri="{FF2B5EF4-FFF2-40B4-BE49-F238E27FC236}">
                <a16:creationId xmlns:a16="http://schemas.microsoft.com/office/drawing/2014/main" id="{0BCD50C4-416C-4F01-B961-69FDB564E37E}"/>
              </a:ext>
            </a:extLst>
          </p:cNvPr>
          <p:cNvSpPr/>
          <p:nvPr/>
        </p:nvSpPr>
        <p:spPr>
          <a:xfrm>
            <a:off x="4659131" y="5276474"/>
            <a:ext cx="7355732" cy="345690"/>
          </a:xfrm>
          <a:custGeom>
            <a:avLst/>
            <a:gdLst>
              <a:gd name="connsiteX0" fmla="*/ 0 w 2599531"/>
              <a:gd name="connsiteY0" fmla="*/ 170921 h 1709208"/>
              <a:gd name="connsiteX1" fmla="*/ 170921 w 2599531"/>
              <a:gd name="connsiteY1" fmla="*/ 0 h 1709208"/>
              <a:gd name="connsiteX2" fmla="*/ 2428610 w 2599531"/>
              <a:gd name="connsiteY2" fmla="*/ 0 h 1709208"/>
              <a:gd name="connsiteX3" fmla="*/ 2599531 w 2599531"/>
              <a:gd name="connsiteY3" fmla="*/ 170921 h 1709208"/>
              <a:gd name="connsiteX4" fmla="*/ 2599531 w 2599531"/>
              <a:gd name="connsiteY4" fmla="*/ 1538287 h 1709208"/>
              <a:gd name="connsiteX5" fmla="*/ 2428610 w 2599531"/>
              <a:gd name="connsiteY5" fmla="*/ 1709208 h 1709208"/>
              <a:gd name="connsiteX6" fmla="*/ 170921 w 2599531"/>
              <a:gd name="connsiteY6" fmla="*/ 1709208 h 1709208"/>
              <a:gd name="connsiteX7" fmla="*/ 0 w 2599531"/>
              <a:gd name="connsiteY7" fmla="*/ 1538287 h 1709208"/>
              <a:gd name="connsiteX8" fmla="*/ 0 w 2599531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9531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2428610" y="0"/>
                </a:lnTo>
                <a:cubicBezTo>
                  <a:pt x="2523007" y="0"/>
                  <a:pt x="2599531" y="76524"/>
                  <a:pt x="2599531" y="170921"/>
                </a:cubicBezTo>
                <a:lnTo>
                  <a:pt x="2599531" y="1538287"/>
                </a:lnTo>
                <a:cubicBezTo>
                  <a:pt x="2599531" y="1632684"/>
                  <a:pt x="2523007" y="1709208"/>
                  <a:pt x="2428610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Replicar directamente en las 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egionales</a:t>
            </a:r>
            <a:r>
              <a:rPr kumimoji="0" lang="es-E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 con nuevas funciones de la Subdirección General</a:t>
            </a:r>
          </a:p>
        </p:txBody>
      </p:sp>
      <p:sp>
        <p:nvSpPr>
          <p:cNvPr id="131" name="Forma libre: forma 8">
            <a:extLst>
              <a:ext uri="{FF2B5EF4-FFF2-40B4-BE49-F238E27FC236}">
                <a16:creationId xmlns:a16="http://schemas.microsoft.com/office/drawing/2014/main" id="{C433F41E-6D92-4F9E-BF44-264D3C55DEC3}"/>
              </a:ext>
            </a:extLst>
          </p:cNvPr>
          <p:cNvSpPr/>
          <p:nvPr/>
        </p:nvSpPr>
        <p:spPr>
          <a:xfrm>
            <a:off x="2688492" y="-150145"/>
            <a:ext cx="7322151" cy="768351"/>
          </a:xfrm>
          <a:custGeom>
            <a:avLst/>
            <a:gdLst>
              <a:gd name="connsiteX0" fmla="*/ 0 w 8126134"/>
              <a:gd name="connsiteY0" fmla="*/ 170921 h 1709208"/>
              <a:gd name="connsiteX1" fmla="*/ 170921 w 8126134"/>
              <a:gd name="connsiteY1" fmla="*/ 0 h 1709208"/>
              <a:gd name="connsiteX2" fmla="*/ 7955213 w 8126134"/>
              <a:gd name="connsiteY2" fmla="*/ 0 h 1709208"/>
              <a:gd name="connsiteX3" fmla="*/ 8126134 w 8126134"/>
              <a:gd name="connsiteY3" fmla="*/ 170921 h 1709208"/>
              <a:gd name="connsiteX4" fmla="*/ 8126134 w 8126134"/>
              <a:gd name="connsiteY4" fmla="*/ 1538287 h 1709208"/>
              <a:gd name="connsiteX5" fmla="*/ 7955213 w 8126134"/>
              <a:gd name="connsiteY5" fmla="*/ 1709208 h 1709208"/>
              <a:gd name="connsiteX6" fmla="*/ 170921 w 8126134"/>
              <a:gd name="connsiteY6" fmla="*/ 1709208 h 1709208"/>
              <a:gd name="connsiteX7" fmla="*/ 0 w 8126134"/>
              <a:gd name="connsiteY7" fmla="*/ 1538287 h 1709208"/>
              <a:gd name="connsiteX8" fmla="*/ 0 w 8126134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6134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7955213" y="0"/>
                </a:lnTo>
                <a:cubicBezTo>
                  <a:pt x="8049610" y="0"/>
                  <a:pt x="8126134" y="76524"/>
                  <a:pt x="8126134" y="170921"/>
                </a:cubicBezTo>
                <a:lnTo>
                  <a:pt x="8126134" y="1538287"/>
                </a:lnTo>
                <a:cubicBezTo>
                  <a:pt x="8126134" y="1632684"/>
                  <a:pt x="8049610" y="1709208"/>
                  <a:pt x="7955213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</p:spPr>
        <p:txBody>
          <a:bodyPr vert="horz" lIns="108055" tIns="54028" rIns="108055" bIns="54028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Diagnóstico organizacional 2018</a:t>
            </a:r>
            <a:endParaRPr kumimoji="0" lang="es-CO" sz="3600" b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40" name="5 CuadroTexto"/>
          <p:cNvSpPr txBox="1"/>
          <p:nvPr/>
        </p:nvSpPr>
        <p:spPr>
          <a:xfrm>
            <a:off x="609600" y="632757"/>
            <a:ext cx="3129887" cy="36932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009FD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Restricciones</a:t>
            </a:r>
          </a:p>
        </p:txBody>
      </p:sp>
      <p:sp>
        <p:nvSpPr>
          <p:cNvPr id="41" name="Marcador de fecha 1"/>
          <p:cNvSpPr txBox="1">
            <a:spLocks/>
          </p:cNvSpPr>
          <p:nvPr/>
        </p:nvSpPr>
        <p:spPr>
          <a:xfrm>
            <a:off x="385231" y="6526575"/>
            <a:ext cx="1804444" cy="25052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fld id="{C28BC24F-8CBB-494F-9A21-7BED0805888B}" type="datetime1">
              <a:rPr lang="es-AR" kern="0" smtClean="0">
                <a:solidFill>
                  <a:schemeClr val="bg1"/>
                </a:solidFill>
              </a:rPr>
              <a:pPr algn="ctr" defTabSz="914400">
                <a:defRPr/>
              </a:pPr>
              <a:t>24/11/2020</a:t>
            </a:fld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44" name="Marcador de pie de página 2"/>
          <p:cNvSpPr txBox="1">
            <a:spLocks/>
          </p:cNvSpPr>
          <p:nvPr/>
        </p:nvSpPr>
        <p:spPr>
          <a:xfrm>
            <a:off x="2385560" y="6526575"/>
            <a:ext cx="7539849" cy="25052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s-ES" kern="0">
                <a:solidFill>
                  <a:schemeClr val="bg1"/>
                </a:solidFill>
              </a:rPr>
              <a:t>www.aerocivil.gov.co</a:t>
            </a:r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47" name="Marcador de número de diapositiva 3"/>
          <p:cNvSpPr txBox="1">
            <a:spLocks/>
          </p:cNvSpPr>
          <p:nvPr/>
        </p:nvSpPr>
        <p:spPr>
          <a:xfrm>
            <a:off x="10320942" y="6526575"/>
            <a:ext cx="1261457" cy="25052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fld id="{88F8E628-6199-4E49-B97E-043B0DCFEA8E}" type="slidenum">
              <a:rPr lang="es-ES" kern="0" smtClean="0">
                <a:solidFill>
                  <a:schemeClr val="bg1"/>
                </a:solidFill>
              </a:rPr>
              <a:pPr algn="ctr" defTabSz="914400">
                <a:defRPr/>
              </a:pPr>
              <a:t>2</a:t>
            </a:fld>
            <a:endParaRPr lang="es-ES" kern="0" dirty="0">
              <a:solidFill>
                <a:schemeClr val="bg1"/>
              </a:solidFill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1B304203-30E7-4C30-9B50-C4623CB09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98" y="1002085"/>
            <a:ext cx="3385930" cy="5208295"/>
          </a:xfrm>
          <a:prstGeom prst="rect">
            <a:avLst/>
          </a:prstGeom>
        </p:spPr>
      </p:pic>
      <p:sp>
        <p:nvSpPr>
          <p:cNvPr id="43" name="31 Triángulo isósceles">
            <a:extLst>
              <a:ext uri="{FF2B5EF4-FFF2-40B4-BE49-F238E27FC236}">
                <a16:creationId xmlns:a16="http://schemas.microsoft.com/office/drawing/2014/main" id="{A87876D4-C276-44B6-980C-92A86BCC6C3A}"/>
              </a:ext>
            </a:extLst>
          </p:cNvPr>
          <p:cNvSpPr/>
          <p:nvPr/>
        </p:nvSpPr>
        <p:spPr>
          <a:xfrm rot="5400000">
            <a:off x="2749280" y="2948181"/>
            <a:ext cx="2438106" cy="224446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50" tIns="48625" rIns="97250" bIns="4862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88105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A550F9-316D-4DAD-9804-F38589B8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858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C77B33D-83EB-4770-BEB8-020DE7E2208C}" type="slidenum">
              <a:rPr lang="es-ES" kern="0" smtClean="0">
                <a:solidFill>
                  <a:schemeClr val="bg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718344" y="1689774"/>
            <a:ext cx="86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UAEAC</a:t>
            </a:r>
          </a:p>
        </p:txBody>
      </p:sp>
      <p:sp>
        <p:nvSpPr>
          <p:cNvPr id="67" name="CuadroTexto 66"/>
          <p:cNvSpPr txBox="1"/>
          <p:nvPr/>
        </p:nvSpPr>
        <p:spPr>
          <a:xfrm>
            <a:off x="5559783" y="1571505"/>
            <a:ext cx="6154839" cy="4401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accent1">
                    <a:lumMod val="75000"/>
                  </a:schemeClr>
                </a:solidFill>
              </a:rPr>
              <a:t>El modelo de operación deseado para la UAEAC tendrá como OBJETIVO GENERAL: Que la entidad funcione mejor como sistema y de forma inteligente </a:t>
            </a:r>
          </a:p>
          <a:p>
            <a:pPr algn="just"/>
            <a:endParaRPr lang="es-CO" sz="1400" dirty="0"/>
          </a:p>
          <a:p>
            <a:pPr algn="just"/>
            <a:r>
              <a:rPr lang="es-ES" sz="1400" b="1" dirty="0"/>
              <a:t>Organización inteligente: </a:t>
            </a:r>
            <a:r>
              <a:rPr lang="es-ES" sz="1400" dirty="0"/>
              <a:t>Adaptación de roles</a:t>
            </a:r>
            <a:r>
              <a:rPr lang="es-ES" sz="1400" b="1" dirty="0"/>
              <a:t>. </a:t>
            </a:r>
            <a:r>
              <a:rPr lang="es-ES" sz="1400" dirty="0"/>
              <a:t>infraestructura tecnológica y secretaría TI para toda la organización.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400" dirty="0"/>
          </a:p>
          <a:p>
            <a:pPr algn="just"/>
            <a:r>
              <a:rPr lang="es-ES" sz="1400" b="1" dirty="0"/>
              <a:t>Analítica avanzada: </a:t>
            </a:r>
            <a:r>
              <a:rPr lang="es-ES" sz="1400" dirty="0"/>
              <a:t>Para la toma de decisiones = mayor eficiencia organizacional, gestión efectiva del espacio aéreo, gestión de los riesgos de la seguridad y refuerzo al rol de Autoridad.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400" dirty="0"/>
          </a:p>
          <a:p>
            <a:pPr algn="just"/>
            <a:r>
              <a:rPr lang="es-ES" sz="1400" b="1" dirty="0"/>
              <a:t>Gestión de proyectos </a:t>
            </a:r>
            <a:r>
              <a:rPr lang="es-ES" sz="1400" dirty="0"/>
              <a:t>efectiva que formula, gestiona y ejecuta efectivamente los proyectos internos de infraestructura y tecnología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400" dirty="0"/>
          </a:p>
          <a:p>
            <a:pPr algn="just"/>
            <a:r>
              <a:rPr lang="es-ES" sz="1400" b="1" dirty="0"/>
              <a:t>Innovación, gestión del conocimiento del talento humano </a:t>
            </a:r>
            <a:r>
              <a:rPr lang="es-ES" sz="1400" dirty="0"/>
              <a:t>altamente cualificado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400" dirty="0"/>
          </a:p>
          <a:p>
            <a:pPr algn="just"/>
            <a:r>
              <a:rPr lang="es-ES" sz="1400" dirty="0"/>
              <a:t>Organización con el </a:t>
            </a:r>
            <a:r>
              <a:rPr lang="es-ES" sz="1400" b="1" dirty="0"/>
              <a:t>pleno control que incrementa y centraliza comunicación regional, </a:t>
            </a:r>
            <a:r>
              <a:rPr lang="es-ES" sz="1400" dirty="0"/>
              <a:t>organizada de forma más eficiente.</a:t>
            </a:r>
          </a:p>
          <a:p>
            <a:pPr algn="just"/>
            <a:endParaRPr lang="es-CO" sz="1400" dirty="0"/>
          </a:p>
          <a:p>
            <a:pPr algn="just"/>
            <a:r>
              <a:rPr lang="es-ES" sz="1400" b="1" dirty="0"/>
              <a:t>Procesos</a:t>
            </a:r>
            <a:r>
              <a:rPr lang="es-CO" sz="1400" b="1" dirty="0"/>
              <a:t> Optimizados, automatizados y digitalizados transaccionales</a:t>
            </a:r>
            <a:r>
              <a:rPr lang="es-CO" sz="1400" dirty="0"/>
              <a:t> para apoyar  en la gestión efectiva de la Entidad con base en tecnologías de la información 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2741790" y="-117141"/>
            <a:ext cx="772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Potenciación de los cinco roles de Aerocivil</a:t>
            </a:r>
          </a:p>
        </p:txBody>
      </p:sp>
      <p:sp>
        <p:nvSpPr>
          <p:cNvPr id="52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www.aerocivil.gov.co</a:t>
            </a:r>
          </a:p>
        </p:txBody>
      </p:sp>
      <p:cxnSp>
        <p:nvCxnSpPr>
          <p:cNvPr id="72" name="6 Conector recto"/>
          <p:cNvCxnSpPr>
            <a:stCxn id="73" idx="4"/>
          </p:cNvCxnSpPr>
          <p:nvPr/>
        </p:nvCxnSpPr>
        <p:spPr>
          <a:xfrm>
            <a:off x="5320288" y="2421916"/>
            <a:ext cx="0" cy="3465885"/>
          </a:xfrm>
          <a:prstGeom prst="line">
            <a:avLst/>
          </a:prstGeom>
          <a:noFill/>
          <a:ln w="76200" cap="flat" cmpd="sng" algn="ctr">
            <a:solidFill>
              <a:srgbClr val="A7CCEB"/>
            </a:solidFill>
            <a:prstDash val="solid"/>
          </a:ln>
          <a:effectLst/>
        </p:spPr>
      </p:cxnSp>
      <p:sp>
        <p:nvSpPr>
          <p:cNvPr id="73" name="Elipse 72"/>
          <p:cNvSpPr/>
          <p:nvPr/>
        </p:nvSpPr>
        <p:spPr>
          <a:xfrm>
            <a:off x="5280688" y="2342716"/>
            <a:ext cx="79200" cy="79200"/>
          </a:xfrm>
          <a:prstGeom prst="ellipse">
            <a:avLst/>
          </a:prstGeom>
          <a:solidFill>
            <a:srgbClr val="0A4F79"/>
          </a:solidFill>
          <a:ln w="22225" cap="flat" cmpd="sng" algn="ctr">
            <a:solidFill>
              <a:srgbClr val="0A4F7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5279582" y="2974932"/>
            <a:ext cx="79200" cy="79200"/>
          </a:xfrm>
          <a:prstGeom prst="ellipse">
            <a:avLst/>
          </a:prstGeom>
          <a:solidFill>
            <a:srgbClr val="0A4F79"/>
          </a:solidFill>
          <a:ln w="22225" cap="flat" cmpd="sng" algn="ctr">
            <a:solidFill>
              <a:srgbClr val="0A4F7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5276115" y="3832113"/>
            <a:ext cx="79200" cy="79200"/>
          </a:xfrm>
          <a:prstGeom prst="ellipse">
            <a:avLst/>
          </a:prstGeom>
          <a:solidFill>
            <a:srgbClr val="0A4F79"/>
          </a:solidFill>
          <a:ln w="22225" cap="flat" cmpd="sng" algn="ctr">
            <a:solidFill>
              <a:srgbClr val="0A4F7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Elipse 81"/>
          <p:cNvSpPr/>
          <p:nvPr/>
        </p:nvSpPr>
        <p:spPr>
          <a:xfrm>
            <a:off x="5289873" y="4447147"/>
            <a:ext cx="79200" cy="79200"/>
          </a:xfrm>
          <a:prstGeom prst="ellipse">
            <a:avLst/>
          </a:prstGeom>
          <a:solidFill>
            <a:srgbClr val="0A4F79"/>
          </a:solidFill>
          <a:ln w="22225" cap="flat" cmpd="sng" algn="ctr">
            <a:solidFill>
              <a:srgbClr val="0A4F7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Elipse 82"/>
          <p:cNvSpPr/>
          <p:nvPr/>
        </p:nvSpPr>
        <p:spPr>
          <a:xfrm>
            <a:off x="5279582" y="4909807"/>
            <a:ext cx="79200" cy="79200"/>
          </a:xfrm>
          <a:prstGeom prst="ellipse">
            <a:avLst/>
          </a:prstGeom>
          <a:solidFill>
            <a:srgbClr val="0A4F79"/>
          </a:solidFill>
          <a:ln w="22225" cap="flat" cmpd="sng" algn="ctr">
            <a:solidFill>
              <a:srgbClr val="0A4F7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5289071" y="5534439"/>
            <a:ext cx="79200" cy="79200"/>
          </a:xfrm>
          <a:prstGeom prst="ellipse">
            <a:avLst/>
          </a:prstGeom>
          <a:solidFill>
            <a:srgbClr val="0A4F79"/>
          </a:solidFill>
          <a:ln w="22225" cap="flat" cmpd="sng" algn="ctr">
            <a:solidFill>
              <a:srgbClr val="0A4F7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Flecha: a la derecha 40"/>
          <p:cNvSpPr/>
          <p:nvPr/>
        </p:nvSpPr>
        <p:spPr>
          <a:xfrm>
            <a:off x="1472935" y="2652974"/>
            <a:ext cx="3498139" cy="664232"/>
          </a:xfrm>
          <a:prstGeom prst="rightArrow">
            <a:avLst/>
          </a:prstGeom>
          <a:solidFill>
            <a:srgbClr val="FF6600"/>
          </a:solidFill>
          <a:ln cap="rnd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Dirección y Subdirección General</a:t>
            </a:r>
          </a:p>
        </p:txBody>
      </p:sp>
      <p:sp>
        <p:nvSpPr>
          <p:cNvPr id="71" name="Flecha: a la derecha 45"/>
          <p:cNvSpPr/>
          <p:nvPr/>
        </p:nvSpPr>
        <p:spPr>
          <a:xfrm>
            <a:off x="1472936" y="3171857"/>
            <a:ext cx="3509553" cy="775077"/>
          </a:xfrm>
          <a:prstGeom prst="rightArrow">
            <a:avLst>
              <a:gd name="adj1" fmla="val 50000"/>
              <a:gd name="adj2" fmla="val 43125"/>
            </a:avLst>
          </a:prstGeom>
          <a:solidFill>
            <a:srgbClr val="558ED5"/>
          </a:solidFill>
          <a:ln>
            <a:solidFill>
              <a:schemeClr val="bg1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Dirección de Investigación de accidentes e incidentes</a:t>
            </a:r>
          </a:p>
        </p:txBody>
      </p:sp>
      <p:sp>
        <p:nvSpPr>
          <p:cNvPr id="74" name="Flecha: a la derecha 48"/>
          <p:cNvSpPr/>
          <p:nvPr/>
        </p:nvSpPr>
        <p:spPr>
          <a:xfrm>
            <a:off x="1472936" y="3653493"/>
            <a:ext cx="3509553" cy="664232"/>
          </a:xfrm>
          <a:prstGeom prst="rightArrow">
            <a:avLst/>
          </a:prstGeom>
          <a:solidFill>
            <a:srgbClr val="558ED5"/>
          </a:solidFill>
          <a:ln>
            <a:solidFill>
              <a:schemeClr val="bg1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Secretaría de Autoridad Aeronáutica</a:t>
            </a:r>
          </a:p>
        </p:txBody>
      </p:sp>
      <p:sp>
        <p:nvSpPr>
          <p:cNvPr id="75" name="Flecha: a la derecha 48"/>
          <p:cNvSpPr/>
          <p:nvPr/>
        </p:nvSpPr>
        <p:spPr>
          <a:xfrm>
            <a:off x="1472936" y="4051283"/>
            <a:ext cx="3509553" cy="761972"/>
          </a:xfrm>
          <a:prstGeom prst="rightArrow">
            <a:avLst/>
          </a:prstGeom>
          <a:solidFill>
            <a:srgbClr val="558ED5"/>
          </a:solidFill>
          <a:ln>
            <a:solidFill>
              <a:schemeClr val="bg1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Secretaría de Servicios de Navegación Aérea</a:t>
            </a:r>
          </a:p>
        </p:txBody>
      </p:sp>
      <p:sp>
        <p:nvSpPr>
          <p:cNvPr id="76" name="Flecha: a la derecha 48"/>
          <p:cNvSpPr/>
          <p:nvPr/>
        </p:nvSpPr>
        <p:spPr>
          <a:xfrm>
            <a:off x="1461522" y="4526347"/>
            <a:ext cx="3509553" cy="664232"/>
          </a:xfrm>
          <a:prstGeom prst="rightArrow">
            <a:avLst/>
          </a:prstGeom>
          <a:solidFill>
            <a:srgbClr val="558ED5"/>
          </a:solidFill>
          <a:ln>
            <a:solidFill>
              <a:schemeClr val="bg1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Secretaría de Servicios Aeroportuarios</a:t>
            </a:r>
          </a:p>
        </p:txBody>
      </p:sp>
      <p:sp>
        <p:nvSpPr>
          <p:cNvPr id="77" name="Flecha: a la derecha 48"/>
          <p:cNvSpPr/>
          <p:nvPr/>
        </p:nvSpPr>
        <p:spPr>
          <a:xfrm>
            <a:off x="1472936" y="4949407"/>
            <a:ext cx="3509553" cy="664232"/>
          </a:xfrm>
          <a:prstGeom prst="rightArrow">
            <a:avLst/>
          </a:prstGeom>
          <a:solidFill>
            <a:srgbClr val="558ED5"/>
          </a:solidFill>
          <a:ln>
            <a:solidFill>
              <a:schemeClr val="bg1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Secretaría Centro de Estudios Aeronáuticos</a:t>
            </a:r>
          </a:p>
        </p:txBody>
      </p:sp>
      <p:sp>
        <p:nvSpPr>
          <p:cNvPr id="78" name="Flecha derecha 1"/>
          <p:cNvSpPr/>
          <p:nvPr/>
        </p:nvSpPr>
        <p:spPr>
          <a:xfrm rot="5400000">
            <a:off x="3025183" y="762763"/>
            <a:ext cx="151279" cy="2808314"/>
          </a:xfrm>
          <a:prstGeom prst="rightArrow">
            <a:avLst>
              <a:gd name="adj1" fmla="val 50000"/>
              <a:gd name="adj2" fmla="val 100000"/>
            </a:avLst>
          </a:prstGeom>
          <a:gradFill flip="none" rotWithShape="1">
            <a:gsLst>
              <a:gs pos="100000">
                <a:schemeClr val="accent1">
                  <a:tint val="100000"/>
                  <a:shade val="100000"/>
                  <a:satMod val="130000"/>
                </a:schemeClr>
              </a:gs>
              <a:gs pos="10000">
                <a:schemeClr val="bg1">
                  <a:lumMod val="9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991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orma libre: forma 23">
            <a:extLst>
              <a:ext uri="{FF2B5EF4-FFF2-40B4-BE49-F238E27FC236}">
                <a16:creationId xmlns:a16="http://schemas.microsoft.com/office/drawing/2014/main" id="{4B0D9D8B-F36C-4331-848F-6ABF9E6611BE}"/>
              </a:ext>
            </a:extLst>
          </p:cNvPr>
          <p:cNvSpPr/>
          <p:nvPr/>
        </p:nvSpPr>
        <p:spPr>
          <a:xfrm>
            <a:off x="8047049" y="1595351"/>
            <a:ext cx="2939163" cy="2308122"/>
          </a:xfrm>
          <a:custGeom>
            <a:avLst/>
            <a:gdLst>
              <a:gd name="connsiteX0" fmla="*/ 0 w 2599531"/>
              <a:gd name="connsiteY0" fmla="*/ 170921 h 1709208"/>
              <a:gd name="connsiteX1" fmla="*/ 170921 w 2599531"/>
              <a:gd name="connsiteY1" fmla="*/ 0 h 1709208"/>
              <a:gd name="connsiteX2" fmla="*/ 2428610 w 2599531"/>
              <a:gd name="connsiteY2" fmla="*/ 0 h 1709208"/>
              <a:gd name="connsiteX3" fmla="*/ 2599531 w 2599531"/>
              <a:gd name="connsiteY3" fmla="*/ 170921 h 1709208"/>
              <a:gd name="connsiteX4" fmla="*/ 2599531 w 2599531"/>
              <a:gd name="connsiteY4" fmla="*/ 1538287 h 1709208"/>
              <a:gd name="connsiteX5" fmla="*/ 2428610 w 2599531"/>
              <a:gd name="connsiteY5" fmla="*/ 1709208 h 1709208"/>
              <a:gd name="connsiteX6" fmla="*/ 170921 w 2599531"/>
              <a:gd name="connsiteY6" fmla="*/ 1709208 h 1709208"/>
              <a:gd name="connsiteX7" fmla="*/ 0 w 2599531"/>
              <a:gd name="connsiteY7" fmla="*/ 1538287 h 1709208"/>
              <a:gd name="connsiteX8" fmla="*/ 0 w 2599531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9531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2428610" y="0"/>
                </a:lnTo>
                <a:cubicBezTo>
                  <a:pt x="2523007" y="0"/>
                  <a:pt x="2599531" y="76524"/>
                  <a:pt x="2599531" y="170921"/>
                </a:cubicBezTo>
                <a:lnTo>
                  <a:pt x="2599531" y="1538287"/>
                </a:lnTo>
                <a:cubicBezTo>
                  <a:pt x="2599531" y="1632684"/>
                  <a:pt x="2523007" y="1709208"/>
                  <a:pt x="2428610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421" tIns="263421" rIns="263421" bIns="263421" numCol="1" spcCol="1270" anchor="ctr" anchorCtr="0">
            <a:noAutofit/>
          </a:bodyPr>
          <a:lstStyle/>
          <a:p>
            <a:pPr marL="0" marR="0" lvl="0" indent="0" algn="ctr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/>
                <a:cs typeface="Calibri"/>
              </a:rPr>
              <a:t>Actos Administrativos</a:t>
            </a:r>
          </a:p>
          <a:p>
            <a:pPr marL="171450" marR="0" lvl="0" indent="-17145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Decreto único de Estructura</a:t>
            </a:r>
          </a:p>
          <a:p>
            <a:pPr marL="171450" marR="0" lvl="0" indent="-17145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creto único de Planta de Personal</a:t>
            </a:r>
          </a:p>
          <a:p>
            <a:pPr marL="171450" marR="0" lvl="0" indent="-17145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Decreto único de Nomenclatura</a:t>
            </a:r>
          </a:p>
          <a:p>
            <a:pPr marL="171450" marR="0" lvl="0" indent="-171450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Propuesta de modificación de Decreto Salarial</a:t>
            </a:r>
          </a:p>
        </p:txBody>
      </p:sp>
      <p:sp>
        <p:nvSpPr>
          <p:cNvPr id="7" name="31 Triángulo isósceles"/>
          <p:cNvSpPr/>
          <p:nvPr/>
        </p:nvSpPr>
        <p:spPr>
          <a:xfrm rot="5400000">
            <a:off x="6479389" y="2694326"/>
            <a:ext cx="1690616" cy="382476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50" tIns="48625" rIns="97250" bIns="4862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1" name="Forma libre: forma 8">
            <a:extLst>
              <a:ext uri="{FF2B5EF4-FFF2-40B4-BE49-F238E27FC236}">
                <a16:creationId xmlns:a16="http://schemas.microsoft.com/office/drawing/2014/main" id="{C433F41E-6D92-4F9E-BF44-264D3C55DEC3}"/>
              </a:ext>
            </a:extLst>
          </p:cNvPr>
          <p:cNvSpPr/>
          <p:nvPr/>
        </p:nvSpPr>
        <p:spPr>
          <a:xfrm>
            <a:off x="2600056" y="-129193"/>
            <a:ext cx="9831757" cy="768351"/>
          </a:xfrm>
          <a:custGeom>
            <a:avLst/>
            <a:gdLst>
              <a:gd name="connsiteX0" fmla="*/ 0 w 8126134"/>
              <a:gd name="connsiteY0" fmla="*/ 170921 h 1709208"/>
              <a:gd name="connsiteX1" fmla="*/ 170921 w 8126134"/>
              <a:gd name="connsiteY1" fmla="*/ 0 h 1709208"/>
              <a:gd name="connsiteX2" fmla="*/ 7955213 w 8126134"/>
              <a:gd name="connsiteY2" fmla="*/ 0 h 1709208"/>
              <a:gd name="connsiteX3" fmla="*/ 8126134 w 8126134"/>
              <a:gd name="connsiteY3" fmla="*/ 170921 h 1709208"/>
              <a:gd name="connsiteX4" fmla="*/ 8126134 w 8126134"/>
              <a:gd name="connsiteY4" fmla="*/ 1538287 h 1709208"/>
              <a:gd name="connsiteX5" fmla="*/ 7955213 w 8126134"/>
              <a:gd name="connsiteY5" fmla="*/ 1709208 h 1709208"/>
              <a:gd name="connsiteX6" fmla="*/ 170921 w 8126134"/>
              <a:gd name="connsiteY6" fmla="*/ 1709208 h 1709208"/>
              <a:gd name="connsiteX7" fmla="*/ 0 w 8126134"/>
              <a:gd name="connsiteY7" fmla="*/ 1538287 h 1709208"/>
              <a:gd name="connsiteX8" fmla="*/ 0 w 8126134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6134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7955213" y="0"/>
                </a:lnTo>
                <a:cubicBezTo>
                  <a:pt x="8049610" y="0"/>
                  <a:pt x="8126134" y="76524"/>
                  <a:pt x="8126134" y="170921"/>
                </a:cubicBezTo>
                <a:lnTo>
                  <a:pt x="8126134" y="1538287"/>
                </a:lnTo>
                <a:cubicBezTo>
                  <a:pt x="8126134" y="1632684"/>
                  <a:pt x="8049610" y="1709208"/>
                  <a:pt x="7955213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</p:spPr>
        <p:txBody>
          <a:bodyPr vert="horz" lIns="108055" tIns="54028" rIns="108055" bIns="54028" rtlCol="0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b="1" kern="0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Herramientas para enfrentar fortalecer Aerocivil</a:t>
            </a:r>
            <a:endParaRPr kumimoji="0" lang="es-CO" sz="2800" b="1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Marcador de fecha 1"/>
          <p:cNvSpPr txBox="1">
            <a:spLocks/>
          </p:cNvSpPr>
          <p:nvPr/>
        </p:nvSpPr>
        <p:spPr>
          <a:xfrm>
            <a:off x="385231" y="6526575"/>
            <a:ext cx="1804444" cy="25052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C28BC24F-8CBB-494F-9A21-7BED0805888B}" type="datetime1">
              <a:rPr lang="es-AR" kern="0" smtClean="0">
                <a:solidFill>
                  <a:schemeClr val="bg1"/>
                </a:solidFill>
              </a:rPr>
              <a:pPr defTabSz="914400">
                <a:defRPr/>
              </a:pPr>
              <a:t>24/11/2020</a:t>
            </a:fld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13" name="Marcador de pie de página 2"/>
          <p:cNvSpPr txBox="1">
            <a:spLocks/>
          </p:cNvSpPr>
          <p:nvPr/>
        </p:nvSpPr>
        <p:spPr>
          <a:xfrm>
            <a:off x="2385560" y="6526575"/>
            <a:ext cx="7539849" cy="25052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lang="es-ES" kern="0">
                <a:solidFill>
                  <a:schemeClr val="bg1"/>
                </a:solidFill>
              </a:rPr>
              <a:t>www.aerocivil.gov.co</a:t>
            </a:r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14" name="Marcador de número de diapositiva 3"/>
          <p:cNvSpPr txBox="1">
            <a:spLocks/>
          </p:cNvSpPr>
          <p:nvPr/>
        </p:nvSpPr>
        <p:spPr>
          <a:xfrm>
            <a:off x="10320942" y="6526575"/>
            <a:ext cx="1261457" cy="25052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defRPr/>
            </a:pPr>
            <a:fld id="{88F8E628-6199-4E49-B97E-043B0DCFEA8E}" type="slidenum">
              <a:rPr lang="es-ES" kern="0" smtClean="0">
                <a:solidFill>
                  <a:schemeClr val="bg1"/>
                </a:solidFill>
              </a:rPr>
              <a:pPr defTabSz="914400">
                <a:defRPr/>
              </a:pPr>
              <a:t>4</a:t>
            </a:fld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17" name="Forma libre: forma 10"/>
          <p:cNvSpPr/>
          <p:nvPr/>
        </p:nvSpPr>
        <p:spPr>
          <a:xfrm>
            <a:off x="466725" y="906361"/>
            <a:ext cx="6401177" cy="5210759"/>
          </a:xfrm>
          <a:custGeom>
            <a:avLst/>
            <a:gdLst>
              <a:gd name="connsiteX0" fmla="*/ 0 w 2599531"/>
              <a:gd name="connsiteY0" fmla="*/ 170921 h 1709208"/>
              <a:gd name="connsiteX1" fmla="*/ 170921 w 2599531"/>
              <a:gd name="connsiteY1" fmla="*/ 0 h 1709208"/>
              <a:gd name="connsiteX2" fmla="*/ 2428610 w 2599531"/>
              <a:gd name="connsiteY2" fmla="*/ 0 h 1709208"/>
              <a:gd name="connsiteX3" fmla="*/ 2599531 w 2599531"/>
              <a:gd name="connsiteY3" fmla="*/ 170921 h 1709208"/>
              <a:gd name="connsiteX4" fmla="*/ 2599531 w 2599531"/>
              <a:gd name="connsiteY4" fmla="*/ 1538287 h 1709208"/>
              <a:gd name="connsiteX5" fmla="*/ 2428610 w 2599531"/>
              <a:gd name="connsiteY5" fmla="*/ 1709208 h 1709208"/>
              <a:gd name="connsiteX6" fmla="*/ 170921 w 2599531"/>
              <a:gd name="connsiteY6" fmla="*/ 1709208 h 1709208"/>
              <a:gd name="connsiteX7" fmla="*/ 0 w 2599531"/>
              <a:gd name="connsiteY7" fmla="*/ 1538287 h 1709208"/>
              <a:gd name="connsiteX8" fmla="*/ 0 w 2599531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9531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2428610" y="0"/>
                </a:lnTo>
                <a:cubicBezTo>
                  <a:pt x="2523007" y="0"/>
                  <a:pt x="2599531" y="76524"/>
                  <a:pt x="2599531" y="170921"/>
                </a:cubicBezTo>
                <a:lnTo>
                  <a:pt x="2599531" y="1538287"/>
                </a:lnTo>
                <a:cubicBezTo>
                  <a:pt x="2599531" y="1632684"/>
                  <a:pt x="2523007" y="1709208"/>
                  <a:pt x="2428610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3421" tIns="263421" rIns="263421" bIns="263421" numCol="1" spcCol="1270" anchor="ctr" anchorCtr="0">
            <a:noAutofit/>
          </a:bodyPr>
          <a:lstStyle/>
          <a:p>
            <a:pPr marL="285750" marR="0" lvl="0" indent="-285750" algn="just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3B6D"/>
                </a:solidFill>
                <a:effectLst/>
                <a:uLnTx/>
                <a:uFillTx/>
                <a:latin typeface="Calibri"/>
                <a:cs typeface="Calibri"/>
              </a:rPr>
              <a:t>Nuevo Modelo Operación</a:t>
            </a:r>
            <a:r>
              <a:rPr kumimoji="0" lang="es-ES" sz="1200" b="1" i="0" u="none" strike="noStrike" kern="0" cap="none" spc="0" normalizeH="0" noProof="0" dirty="0">
                <a:ln>
                  <a:noFill/>
                </a:ln>
                <a:solidFill>
                  <a:srgbClr val="003B6D"/>
                </a:solidFill>
                <a:effectLst/>
                <a:uLnTx/>
                <a:uFillTx/>
                <a:latin typeface="Calibri"/>
                <a:cs typeface="Calibri"/>
              </a:rPr>
              <a:t> centrado en cada uno de los roles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rgbClr val="003B6D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5750" marR="0" lvl="0" indent="-285750" algn="just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3B6D"/>
                </a:solidFill>
                <a:effectLst/>
                <a:uLnTx/>
                <a:uFillTx/>
                <a:latin typeface="Calibri"/>
                <a:cs typeface="Calibri"/>
              </a:rPr>
              <a:t>Nueva Estructura organizacional atienda</a:t>
            </a:r>
            <a:r>
              <a:rPr kumimoji="0" lang="es-ES" sz="1200" b="1" i="0" u="none" strike="noStrike" kern="0" cap="none" spc="0" normalizeH="0" noProof="0" dirty="0">
                <a:ln>
                  <a:noFill/>
                </a:ln>
                <a:solidFill>
                  <a:srgbClr val="003B6D"/>
                </a:solidFill>
                <a:effectLst/>
                <a:uLnTx/>
                <a:uFillTx/>
                <a:latin typeface="Calibri"/>
                <a:cs typeface="Calibri"/>
              </a:rPr>
              <a:t> exigencias internacionales</a:t>
            </a:r>
          </a:p>
          <a:p>
            <a:pPr marL="285750" marR="0" lvl="0" indent="-285750" algn="just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1200" b="1" kern="0" dirty="0">
                <a:solidFill>
                  <a:srgbClr val="003B6D"/>
                </a:solidFill>
                <a:latin typeface="Calibri"/>
                <a:cs typeface="Calibri"/>
              </a:rPr>
              <a:t>Nuevo mapa de procesos transversales, transaccionales a ser optimizados y automatizados</a:t>
            </a:r>
          </a:p>
          <a:p>
            <a:pPr marL="285750" marR="0" lvl="0" indent="-285750" algn="just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1" i="0" u="none" strike="noStrike" kern="0" cap="none" spc="0" normalizeH="0" noProof="0" dirty="0">
                <a:ln>
                  <a:noFill/>
                </a:ln>
                <a:solidFill>
                  <a:srgbClr val="003B6D"/>
                </a:solidFill>
                <a:effectLst/>
                <a:uLnTx/>
                <a:uFillTx/>
                <a:latin typeface="Calibri"/>
                <a:cs typeface="Calibri"/>
              </a:rPr>
              <a:t>Creación de capacidades en Analítica, Gestión por proyectos y tecnologías de información </a:t>
            </a:r>
            <a:r>
              <a:rPr kumimoji="0" lang="es-ES" sz="1200" i="0" u="none" strike="noStrike" kern="0" cap="none" spc="0" normalizeH="0" noProof="0" dirty="0">
                <a:ln>
                  <a:noFill/>
                </a:ln>
                <a:solidFill>
                  <a:srgbClr val="003B6D"/>
                </a:solidFill>
                <a:effectLst/>
                <a:uLnTx/>
                <a:uFillTx/>
                <a:latin typeface="Calibri"/>
                <a:cs typeface="Calibri"/>
              </a:rPr>
              <a:t>para dotar de inteligencia a la organización en la toma de acciones</a:t>
            </a:r>
          </a:p>
          <a:p>
            <a:pPr marL="285750" marR="0" lvl="0" indent="-285750" algn="just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s-ES" sz="1200" b="1" kern="0" baseline="0" dirty="0">
                <a:solidFill>
                  <a:srgbClr val="003B6D"/>
                </a:solidFill>
                <a:latin typeface="Calibri"/>
                <a:cs typeface="Calibri"/>
              </a:rPr>
              <a:t>Portafolio</a:t>
            </a:r>
            <a:r>
              <a:rPr lang="es-ES" sz="1200" b="1" kern="0" dirty="0">
                <a:solidFill>
                  <a:srgbClr val="003B6D"/>
                </a:solidFill>
                <a:latin typeface="Calibri"/>
                <a:cs typeface="Calibri"/>
              </a:rPr>
              <a:t> de proyectos priorizados por cada Rol.</a:t>
            </a:r>
            <a:endParaRPr kumimoji="0" lang="es-ES" sz="1200" b="1" i="0" u="none" strike="noStrike" kern="0" cap="none" spc="0" normalizeH="0" baseline="0" noProof="0" dirty="0">
              <a:ln>
                <a:noFill/>
              </a:ln>
              <a:solidFill>
                <a:srgbClr val="003B6D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85750" marR="0" lvl="0" indent="-285750" algn="just" defTabSz="8890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rgbClr val="003B6D"/>
                </a:solidFill>
                <a:effectLst/>
                <a:uLnTx/>
                <a:uFillTx/>
                <a:latin typeface="Calibri"/>
                <a:cs typeface="Calibri"/>
              </a:rPr>
              <a:t>Creación de </a:t>
            </a:r>
            <a:r>
              <a:rPr lang="es-ES" sz="1200" b="1" kern="0" dirty="0">
                <a:solidFill>
                  <a:srgbClr val="003B6D"/>
                </a:solidFill>
                <a:latin typeface="Calibri"/>
                <a:cs typeface="Calibri"/>
              </a:rPr>
              <a:t>610 Empleos</a:t>
            </a:r>
            <a:r>
              <a:rPr lang="es-ES" sz="1200" kern="0" dirty="0">
                <a:solidFill>
                  <a:srgbClr val="003B6D"/>
                </a:solidFill>
                <a:latin typeface="Calibri"/>
                <a:cs typeface="Calibri"/>
              </a:rPr>
              <a:t> en</a:t>
            </a: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3B6D"/>
                </a:solidFill>
                <a:effectLst/>
                <a:uLnTx/>
                <a:uFillTx/>
                <a:latin typeface="Calibri"/>
                <a:cs typeface="Calibri"/>
              </a:rPr>
              <a:t> los niveles misionales y la profesionalización de la planta.</a:t>
            </a:r>
          </a:p>
          <a:p>
            <a:pPr marL="285750" indent="-28575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s-ES" sz="1200" b="1" kern="0" dirty="0">
                <a:solidFill>
                  <a:srgbClr val="003B6D"/>
                </a:solidFill>
                <a:latin typeface="Calibri"/>
                <a:cs typeface="Calibri"/>
              </a:rPr>
              <a:t>Organización de Grupos internos de trabajo </a:t>
            </a:r>
            <a:r>
              <a:rPr lang="es-ES" sz="1200" kern="0" dirty="0">
                <a:solidFill>
                  <a:srgbClr val="003B6D"/>
                </a:solidFill>
                <a:latin typeface="Calibri"/>
                <a:cs typeface="Calibri"/>
              </a:rPr>
              <a:t>con funciones específicas.</a:t>
            </a:r>
            <a:endParaRPr lang="es-CO" sz="1200" kern="0" dirty="0">
              <a:solidFill>
                <a:srgbClr val="003B6D"/>
              </a:solidFill>
              <a:latin typeface="Calibri"/>
              <a:cs typeface="Calibri"/>
            </a:endParaRPr>
          </a:p>
          <a:p>
            <a:pPr marL="285750" indent="-28575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s-ES" sz="1200" b="1" kern="0" dirty="0">
                <a:solidFill>
                  <a:srgbClr val="003B6D"/>
                </a:solidFill>
                <a:latin typeface="Calibri"/>
                <a:cs typeface="Calibri"/>
              </a:rPr>
              <a:t>Nuevo Manual de Funciones para atender </a:t>
            </a:r>
            <a:r>
              <a:rPr lang="es-ES" sz="1200" kern="0" dirty="0">
                <a:solidFill>
                  <a:srgbClr val="003B6D"/>
                </a:solidFill>
                <a:latin typeface="Calibri"/>
                <a:cs typeface="Calibri"/>
              </a:rPr>
              <a:t>las necesidades de la entidad.</a:t>
            </a:r>
            <a:endParaRPr lang="es-CO" sz="1200" kern="0" dirty="0">
              <a:solidFill>
                <a:srgbClr val="003B6D"/>
              </a:solidFill>
              <a:latin typeface="Calibri"/>
              <a:cs typeface="Calibri"/>
            </a:endParaRPr>
          </a:p>
          <a:p>
            <a:pPr marL="285750" indent="-28575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s-ES" sz="1200" b="1" kern="0" dirty="0">
                <a:solidFill>
                  <a:srgbClr val="003B6D"/>
                </a:solidFill>
                <a:latin typeface="Calibri"/>
                <a:cs typeface="Calibri"/>
              </a:rPr>
              <a:t>Innovación en Cuadros Funcionales</a:t>
            </a:r>
            <a:r>
              <a:rPr lang="es-ES" sz="1200" kern="0" dirty="0">
                <a:solidFill>
                  <a:srgbClr val="003B6D"/>
                </a:solidFill>
                <a:latin typeface="Calibri"/>
                <a:cs typeface="Calibri"/>
              </a:rPr>
              <a:t>: En los niveles misionales establecidos de Controladores de Tránsito Aéreo e Inspectores y nuevos niveles de Bomberos Aeronáuticos y Técnicos ATSEP.</a:t>
            </a:r>
            <a:endParaRPr lang="es-CO" sz="1200" kern="0" dirty="0">
              <a:solidFill>
                <a:srgbClr val="003B6D"/>
              </a:solidFill>
              <a:latin typeface="Calibri"/>
              <a:cs typeface="Calibri"/>
            </a:endParaRPr>
          </a:p>
          <a:p>
            <a:pPr marL="285750" indent="-28575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s-ES" sz="1200" b="1" kern="0" dirty="0">
                <a:solidFill>
                  <a:srgbClr val="003B6D"/>
                </a:solidFill>
                <a:latin typeface="Calibri"/>
                <a:cs typeface="Calibri"/>
              </a:rPr>
              <a:t>Mejoramiento de Grados : </a:t>
            </a:r>
            <a:r>
              <a:rPr lang="es-ES" sz="1200" kern="0" dirty="0">
                <a:solidFill>
                  <a:srgbClr val="003B6D"/>
                </a:solidFill>
                <a:latin typeface="Calibri"/>
                <a:cs typeface="Calibri"/>
              </a:rPr>
              <a:t>Viable financieramente - Que reduce 26 grados en los diferentes niveles de la entidad – Dirigido específicamente con base de los cuadros funcionales</a:t>
            </a:r>
            <a:endParaRPr lang="es-CO" sz="1200" kern="0" dirty="0">
              <a:solidFill>
                <a:srgbClr val="003B6D"/>
              </a:solidFill>
              <a:latin typeface="Calibri"/>
              <a:cs typeface="Calibri"/>
            </a:endParaRPr>
          </a:p>
          <a:p>
            <a:pPr marL="285750" indent="-28575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s-ES" sz="1200" b="1" kern="0" dirty="0">
                <a:solidFill>
                  <a:srgbClr val="003B6D"/>
                </a:solidFill>
                <a:latin typeface="Calibri"/>
                <a:cs typeface="Calibri"/>
              </a:rPr>
              <a:t>Nuevo Decreto de Nomenclatura </a:t>
            </a:r>
            <a:r>
              <a:rPr lang="es-ES" sz="1200" kern="0" dirty="0">
                <a:solidFill>
                  <a:srgbClr val="003B6D"/>
                </a:solidFill>
                <a:latin typeface="Calibri"/>
                <a:cs typeface="Calibri"/>
              </a:rPr>
              <a:t>para todos los niveles de la entidad</a:t>
            </a:r>
            <a:r>
              <a:rPr lang="es-ES" sz="1200" b="1" kern="0" dirty="0">
                <a:solidFill>
                  <a:srgbClr val="003B6D"/>
                </a:solidFill>
                <a:latin typeface="Calibri"/>
                <a:cs typeface="Calibri"/>
              </a:rPr>
              <a:t> sin afectar ningún cargo, ni empleo de la planta de personal.</a:t>
            </a:r>
          </a:p>
          <a:p>
            <a:pPr marL="285750" indent="-28575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s-CO" sz="1200" b="1" kern="0" dirty="0">
                <a:solidFill>
                  <a:srgbClr val="003B6D"/>
                </a:solidFill>
                <a:latin typeface="Calibri"/>
                <a:cs typeface="Calibri"/>
              </a:rPr>
              <a:t>Cero Eliminación de Empleos Actuales en la planta de personal, </a:t>
            </a:r>
            <a:r>
              <a:rPr lang="es-CO" sz="1200" kern="0" dirty="0">
                <a:solidFill>
                  <a:srgbClr val="003B6D"/>
                </a:solidFill>
                <a:latin typeface="Calibri"/>
                <a:cs typeface="Calibri"/>
              </a:rPr>
              <a:t>y posibilidad de crecer mediante encargo o nombramiento en la nueva planta de personal propuesta ante el Gobierno Nacional.</a:t>
            </a:r>
          </a:p>
          <a:p>
            <a:pPr marL="285750" indent="-28575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s-CO" sz="1200" b="1" kern="0" dirty="0">
                <a:solidFill>
                  <a:srgbClr val="003B6D"/>
                </a:solidFill>
                <a:latin typeface="Calibri"/>
                <a:cs typeface="Calibri"/>
              </a:rPr>
              <a:t>Gestión del Cambio</a:t>
            </a:r>
          </a:p>
          <a:p>
            <a:pPr marL="285750" indent="-28575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ü"/>
              <a:defRPr/>
            </a:pPr>
            <a:r>
              <a:rPr lang="es-CO" sz="1200" b="1" kern="0" dirty="0">
                <a:solidFill>
                  <a:srgbClr val="003B6D"/>
                </a:solidFill>
                <a:latin typeface="Calibri"/>
                <a:cs typeface="Calibri"/>
              </a:rPr>
              <a:t>Gestión de las Comunicaciones</a:t>
            </a:r>
          </a:p>
        </p:txBody>
      </p:sp>
    </p:spTree>
    <p:extLst>
      <p:ext uri="{BB962C8B-B14F-4D97-AF65-F5344CB8AC3E}">
        <p14:creationId xmlns:p14="http://schemas.microsoft.com/office/powerpoint/2010/main" val="282362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79">
            <a:extLst>
              <a:ext uri="{FF2B5EF4-FFF2-40B4-BE49-F238E27FC236}">
                <a16:creationId xmlns:a16="http://schemas.microsoft.com/office/drawing/2014/main" id="{041FA93F-F4A9-4572-9D34-59AC8445D9EB}"/>
              </a:ext>
            </a:extLst>
          </p:cNvPr>
          <p:cNvCxnSpPr>
            <a:cxnSpLocks/>
          </p:cNvCxnSpPr>
          <p:nvPr/>
        </p:nvCxnSpPr>
        <p:spPr>
          <a:xfrm flipV="1">
            <a:off x="5861944" y="1428424"/>
            <a:ext cx="4174333" cy="8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Alternate Process 8">
            <a:extLst>
              <a:ext uri="{FF2B5EF4-FFF2-40B4-BE49-F238E27FC236}">
                <a16:creationId xmlns:a16="http://schemas.microsoft.com/office/drawing/2014/main" id="{B3A56C83-CB11-4B21-8D46-E75D25643515}"/>
              </a:ext>
            </a:extLst>
          </p:cNvPr>
          <p:cNvSpPr/>
          <p:nvPr/>
        </p:nvSpPr>
        <p:spPr>
          <a:xfrm>
            <a:off x="4874657" y="233437"/>
            <a:ext cx="1974574" cy="378056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Consejo Directivo</a:t>
            </a:r>
          </a:p>
        </p:txBody>
      </p:sp>
      <p:sp>
        <p:nvSpPr>
          <p:cNvPr id="6" name="Flowchart: Alternate Process 9">
            <a:extLst>
              <a:ext uri="{FF2B5EF4-FFF2-40B4-BE49-F238E27FC236}">
                <a16:creationId xmlns:a16="http://schemas.microsoft.com/office/drawing/2014/main" id="{8E4DABC6-F22D-44DE-9058-5F07FD312173}"/>
              </a:ext>
            </a:extLst>
          </p:cNvPr>
          <p:cNvSpPr/>
          <p:nvPr/>
        </p:nvSpPr>
        <p:spPr>
          <a:xfrm>
            <a:off x="4874657" y="743291"/>
            <a:ext cx="1974574" cy="43200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General</a:t>
            </a:r>
          </a:p>
        </p:txBody>
      </p:sp>
      <p:sp>
        <p:nvSpPr>
          <p:cNvPr id="8" name="Flowchart: Alternate Process 11">
            <a:extLst>
              <a:ext uri="{FF2B5EF4-FFF2-40B4-BE49-F238E27FC236}">
                <a16:creationId xmlns:a16="http://schemas.microsoft.com/office/drawing/2014/main" id="{3452D12F-17DC-4D3F-95CA-34BFA239FCEE}"/>
              </a:ext>
            </a:extLst>
          </p:cNvPr>
          <p:cNvSpPr/>
          <p:nvPr/>
        </p:nvSpPr>
        <p:spPr>
          <a:xfrm>
            <a:off x="6338965" y="2130660"/>
            <a:ext cx="1957092" cy="282169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Oficina de Control Interno</a:t>
            </a:r>
          </a:p>
        </p:txBody>
      </p:sp>
      <p:sp>
        <p:nvSpPr>
          <p:cNvPr id="9" name="Flowchart: Alternate Process 13">
            <a:extLst>
              <a:ext uri="{FF2B5EF4-FFF2-40B4-BE49-F238E27FC236}">
                <a16:creationId xmlns:a16="http://schemas.microsoft.com/office/drawing/2014/main" id="{E6EE2964-C2A6-4C51-A5EB-294318C04403}"/>
              </a:ext>
            </a:extLst>
          </p:cNvPr>
          <p:cNvSpPr/>
          <p:nvPr/>
        </p:nvSpPr>
        <p:spPr>
          <a:xfrm>
            <a:off x="6344561" y="2482705"/>
            <a:ext cx="1951496" cy="285156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Oficina Asesoría Jurídica</a:t>
            </a:r>
          </a:p>
        </p:txBody>
      </p:sp>
      <p:sp>
        <p:nvSpPr>
          <p:cNvPr id="10" name="Flowchart: Alternate Process 14">
            <a:extLst>
              <a:ext uri="{FF2B5EF4-FFF2-40B4-BE49-F238E27FC236}">
                <a16:creationId xmlns:a16="http://schemas.microsoft.com/office/drawing/2014/main" id="{6A442E4E-BC2D-4D84-AF1B-7CCC443315D0}"/>
              </a:ext>
            </a:extLst>
          </p:cNvPr>
          <p:cNvSpPr/>
          <p:nvPr/>
        </p:nvSpPr>
        <p:spPr>
          <a:xfrm>
            <a:off x="3103348" y="2625142"/>
            <a:ext cx="2161237" cy="501463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Oficina Asesora de Relacionamiento y Comunicación Institucional</a:t>
            </a:r>
          </a:p>
        </p:txBody>
      </p:sp>
      <p:sp>
        <p:nvSpPr>
          <p:cNvPr id="11" name="Flowchart: Alternate Process 15">
            <a:extLst>
              <a:ext uri="{FF2B5EF4-FFF2-40B4-BE49-F238E27FC236}">
                <a16:creationId xmlns:a16="http://schemas.microsoft.com/office/drawing/2014/main" id="{3BB93D66-4135-4411-AD72-8AF422C36D01}"/>
              </a:ext>
            </a:extLst>
          </p:cNvPr>
          <p:cNvSpPr/>
          <p:nvPr/>
        </p:nvSpPr>
        <p:spPr>
          <a:xfrm>
            <a:off x="6331699" y="1786108"/>
            <a:ext cx="1957092" cy="285971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Oficina Asesora Planeación</a:t>
            </a:r>
          </a:p>
        </p:txBody>
      </p:sp>
      <p:sp>
        <p:nvSpPr>
          <p:cNvPr id="12" name="Flowchart: Alternate Process 17">
            <a:extLst>
              <a:ext uri="{FF2B5EF4-FFF2-40B4-BE49-F238E27FC236}">
                <a16:creationId xmlns:a16="http://schemas.microsoft.com/office/drawing/2014/main" id="{D38BAFEC-CFC1-47D0-B024-FD99BA1536FD}"/>
              </a:ext>
            </a:extLst>
          </p:cNvPr>
          <p:cNvSpPr/>
          <p:nvPr/>
        </p:nvSpPr>
        <p:spPr>
          <a:xfrm>
            <a:off x="6860465" y="3493941"/>
            <a:ext cx="1652832" cy="617341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Secretaría Centro de Estudios Aeronáuticos (CEA)</a:t>
            </a:r>
          </a:p>
        </p:txBody>
      </p:sp>
      <p:sp>
        <p:nvSpPr>
          <p:cNvPr id="13" name="Flowchart: Alternate Process 18">
            <a:extLst>
              <a:ext uri="{FF2B5EF4-FFF2-40B4-BE49-F238E27FC236}">
                <a16:creationId xmlns:a16="http://schemas.microsoft.com/office/drawing/2014/main" id="{F3A69C17-916D-4015-89F6-E158AE3609C7}"/>
              </a:ext>
            </a:extLst>
          </p:cNvPr>
          <p:cNvSpPr/>
          <p:nvPr/>
        </p:nvSpPr>
        <p:spPr>
          <a:xfrm>
            <a:off x="10397859" y="3509316"/>
            <a:ext cx="1553385" cy="571668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Secretaría General</a:t>
            </a:r>
          </a:p>
        </p:txBody>
      </p:sp>
      <p:cxnSp>
        <p:nvCxnSpPr>
          <p:cNvPr id="15" name="Straight Connector 35">
            <a:extLst>
              <a:ext uri="{FF2B5EF4-FFF2-40B4-BE49-F238E27FC236}">
                <a16:creationId xmlns:a16="http://schemas.microsoft.com/office/drawing/2014/main" id="{E29FC3B8-CD9B-44D1-BC50-6C6F50732F9D}"/>
              </a:ext>
            </a:extLst>
          </p:cNvPr>
          <p:cNvCxnSpPr>
            <a:cxnSpLocks/>
          </p:cNvCxnSpPr>
          <p:nvPr/>
        </p:nvCxnSpPr>
        <p:spPr>
          <a:xfrm>
            <a:off x="1242856" y="3306232"/>
            <a:ext cx="9937364" cy="328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62">
            <a:extLst>
              <a:ext uri="{FF2B5EF4-FFF2-40B4-BE49-F238E27FC236}">
                <a16:creationId xmlns:a16="http://schemas.microsoft.com/office/drawing/2014/main" id="{77A5D8C9-BE3E-4108-A645-F716FFA0583D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5876778" y="2625283"/>
            <a:ext cx="467783" cy="1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63">
            <a:extLst>
              <a:ext uri="{FF2B5EF4-FFF2-40B4-BE49-F238E27FC236}">
                <a16:creationId xmlns:a16="http://schemas.microsoft.com/office/drawing/2014/main" id="{AE897CFA-9F14-4A4F-AC80-C360171C78C1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5264585" y="2871712"/>
            <a:ext cx="604776" cy="4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72">
            <a:extLst>
              <a:ext uri="{FF2B5EF4-FFF2-40B4-BE49-F238E27FC236}">
                <a16:creationId xmlns:a16="http://schemas.microsoft.com/office/drawing/2014/main" id="{4AEFA2DB-9484-4F66-BBC7-3D9FBA5D196C}"/>
              </a:ext>
            </a:extLst>
          </p:cNvPr>
          <p:cNvCxnSpPr>
            <a:stCxn id="6" idx="0"/>
            <a:endCxn id="5" idx="2"/>
          </p:cNvCxnSpPr>
          <p:nvPr/>
        </p:nvCxnSpPr>
        <p:spPr>
          <a:xfrm flipV="1">
            <a:off x="5861944" y="611493"/>
            <a:ext cx="0" cy="131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76">
            <a:extLst>
              <a:ext uri="{FF2B5EF4-FFF2-40B4-BE49-F238E27FC236}">
                <a16:creationId xmlns:a16="http://schemas.microsoft.com/office/drawing/2014/main" id="{5635D5EB-70B0-4537-B3B0-ED2C5F856674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5861944" y="1927761"/>
            <a:ext cx="469755" cy="13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83">
            <a:extLst>
              <a:ext uri="{FF2B5EF4-FFF2-40B4-BE49-F238E27FC236}">
                <a16:creationId xmlns:a16="http://schemas.microsoft.com/office/drawing/2014/main" id="{3F9CD945-F15A-409C-A3F4-C7312A7D46F1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5869361" y="2271745"/>
            <a:ext cx="469604" cy="15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lowchart: Alternate Process 154">
            <a:extLst>
              <a:ext uri="{FF2B5EF4-FFF2-40B4-BE49-F238E27FC236}">
                <a16:creationId xmlns:a16="http://schemas.microsoft.com/office/drawing/2014/main" id="{599C9ED7-C390-40E1-B2E2-9E90FD719F5A}"/>
              </a:ext>
            </a:extLst>
          </p:cNvPr>
          <p:cNvSpPr/>
          <p:nvPr/>
        </p:nvSpPr>
        <p:spPr>
          <a:xfrm>
            <a:off x="8679564" y="3481634"/>
            <a:ext cx="1523046" cy="566747"/>
          </a:xfrm>
          <a:prstGeom prst="flowChartAlternateProcess">
            <a:avLst/>
          </a:prstGeom>
          <a:solidFill>
            <a:srgbClr val="D5BC3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Secretaría de Tecnologías de la Información </a:t>
            </a: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TI</a:t>
            </a:r>
          </a:p>
        </p:txBody>
      </p:sp>
      <p:sp>
        <p:nvSpPr>
          <p:cNvPr id="22" name="Flowchart: Alternate Process 89">
            <a:extLst>
              <a:ext uri="{FF2B5EF4-FFF2-40B4-BE49-F238E27FC236}">
                <a16:creationId xmlns:a16="http://schemas.microsoft.com/office/drawing/2014/main" id="{98B2A1AF-4DDA-495F-A767-CC7995D91699}"/>
              </a:ext>
            </a:extLst>
          </p:cNvPr>
          <p:cNvSpPr/>
          <p:nvPr/>
        </p:nvSpPr>
        <p:spPr>
          <a:xfrm>
            <a:off x="3103348" y="2182865"/>
            <a:ext cx="2161237" cy="359236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Oficina de Analítica</a:t>
            </a:r>
          </a:p>
        </p:txBody>
      </p:sp>
      <p:cxnSp>
        <p:nvCxnSpPr>
          <p:cNvPr id="23" name="Straight Connector 90">
            <a:extLst>
              <a:ext uri="{FF2B5EF4-FFF2-40B4-BE49-F238E27FC236}">
                <a16:creationId xmlns:a16="http://schemas.microsoft.com/office/drawing/2014/main" id="{473D40CF-7512-4F66-8452-33AD88DAFD47}"/>
              </a:ext>
            </a:extLst>
          </p:cNvPr>
          <p:cNvCxnSpPr>
            <a:cxnSpLocks/>
          </p:cNvCxnSpPr>
          <p:nvPr/>
        </p:nvCxnSpPr>
        <p:spPr>
          <a:xfrm>
            <a:off x="5264585" y="2374491"/>
            <a:ext cx="596603" cy="19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owchart: Alternate Process 17">
            <a:extLst>
              <a:ext uri="{FF2B5EF4-FFF2-40B4-BE49-F238E27FC236}">
                <a16:creationId xmlns:a16="http://schemas.microsoft.com/office/drawing/2014/main" id="{D38BAFEC-CFC1-47D0-B024-FD99BA1536FD}"/>
              </a:ext>
            </a:extLst>
          </p:cNvPr>
          <p:cNvSpPr/>
          <p:nvPr/>
        </p:nvSpPr>
        <p:spPr>
          <a:xfrm>
            <a:off x="366932" y="3493941"/>
            <a:ext cx="1761374" cy="601817"/>
          </a:xfrm>
          <a:prstGeom prst="flowChartAlternateProcess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Secretaría de Autoridad Aeronáutica</a:t>
            </a:r>
          </a:p>
        </p:txBody>
      </p:sp>
      <p:sp>
        <p:nvSpPr>
          <p:cNvPr id="25" name="Flowchart: Alternate Process 17">
            <a:extLst>
              <a:ext uri="{FF2B5EF4-FFF2-40B4-BE49-F238E27FC236}">
                <a16:creationId xmlns:a16="http://schemas.microsoft.com/office/drawing/2014/main" id="{D38BAFEC-CFC1-47D0-B024-FD99BA1536FD}"/>
              </a:ext>
            </a:extLst>
          </p:cNvPr>
          <p:cNvSpPr/>
          <p:nvPr/>
        </p:nvSpPr>
        <p:spPr>
          <a:xfrm>
            <a:off x="2577214" y="3479550"/>
            <a:ext cx="1761375" cy="617340"/>
          </a:xfrm>
          <a:prstGeom prst="flowChartAlternateProcess">
            <a:avLst/>
          </a:prstGeom>
          <a:solidFill>
            <a:srgbClr val="79A74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Secretaría de Servicios a la Navegación Aérea</a:t>
            </a:r>
          </a:p>
        </p:txBody>
      </p:sp>
      <p:sp>
        <p:nvSpPr>
          <p:cNvPr id="26" name="Flowchart: Alternate Process 17">
            <a:extLst>
              <a:ext uri="{FF2B5EF4-FFF2-40B4-BE49-F238E27FC236}">
                <a16:creationId xmlns:a16="http://schemas.microsoft.com/office/drawing/2014/main" id="{D38BAFEC-CFC1-47D0-B024-FD99BA1536FD}"/>
              </a:ext>
            </a:extLst>
          </p:cNvPr>
          <p:cNvSpPr/>
          <p:nvPr/>
        </p:nvSpPr>
        <p:spPr>
          <a:xfrm>
            <a:off x="4685573" y="3479549"/>
            <a:ext cx="1742134" cy="592741"/>
          </a:xfrm>
          <a:prstGeom prst="flowChartAlternateProcess">
            <a:avLst/>
          </a:prstGeom>
          <a:solidFill>
            <a:srgbClr val="79A74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Secretaría </a:t>
            </a:r>
            <a:r>
              <a:rPr kumimoji="0" lang="es-ES_tradnl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Servicios Aeroportuarios</a:t>
            </a:r>
            <a:endParaRPr kumimoji="0" lang="x-none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7" name="Flowchart: Alternate Process 61">
            <a:extLst>
              <a:ext uri="{FF2B5EF4-FFF2-40B4-BE49-F238E27FC236}">
                <a16:creationId xmlns:a16="http://schemas.microsoft.com/office/drawing/2014/main" id="{812E08FC-685F-47FD-8E1D-20D3BFB692A0}"/>
              </a:ext>
            </a:extLst>
          </p:cNvPr>
          <p:cNvSpPr/>
          <p:nvPr/>
        </p:nvSpPr>
        <p:spPr>
          <a:xfrm>
            <a:off x="1108243" y="775206"/>
            <a:ext cx="2793961" cy="4680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de Investigación de  Accidentes e Incidentes de Aviación Civil</a:t>
            </a:r>
          </a:p>
        </p:txBody>
      </p:sp>
      <p:cxnSp>
        <p:nvCxnSpPr>
          <p:cNvPr id="28" name="Conector recto 27"/>
          <p:cNvCxnSpPr>
            <a:cxnSpLocks/>
            <a:stCxn id="6" idx="2"/>
          </p:cNvCxnSpPr>
          <p:nvPr/>
        </p:nvCxnSpPr>
        <p:spPr>
          <a:xfrm>
            <a:off x="5861944" y="1175291"/>
            <a:ext cx="14834" cy="21489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Alternate Process 45">
            <a:extLst>
              <a:ext uri="{FF2B5EF4-FFF2-40B4-BE49-F238E27FC236}">
                <a16:creationId xmlns:a16="http://schemas.microsoft.com/office/drawing/2014/main" id="{54B7B049-FB88-479F-9DD0-A8BC7E9F4C16}"/>
              </a:ext>
            </a:extLst>
          </p:cNvPr>
          <p:cNvSpPr/>
          <p:nvPr/>
        </p:nvSpPr>
        <p:spPr>
          <a:xfrm>
            <a:off x="3103348" y="1740435"/>
            <a:ext cx="2161237" cy="359235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Oficina de Gestión de Proyectos </a:t>
            </a:r>
          </a:p>
        </p:txBody>
      </p:sp>
      <p:cxnSp>
        <p:nvCxnSpPr>
          <p:cNvPr id="30" name="Conector recto 29"/>
          <p:cNvCxnSpPr>
            <a:cxnSpLocks/>
            <a:stCxn id="13" idx="0"/>
          </p:cNvCxnSpPr>
          <p:nvPr/>
        </p:nvCxnSpPr>
        <p:spPr>
          <a:xfrm flipV="1">
            <a:off x="11174552" y="3339059"/>
            <a:ext cx="0" cy="170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/>
          <p:cNvCxnSpPr>
            <a:cxnSpLocks/>
            <a:stCxn id="21" idx="0"/>
          </p:cNvCxnSpPr>
          <p:nvPr/>
        </p:nvCxnSpPr>
        <p:spPr>
          <a:xfrm flipV="1">
            <a:off x="9441087" y="3339059"/>
            <a:ext cx="0" cy="142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/>
          <p:cNvCxnSpPr>
            <a:cxnSpLocks/>
          </p:cNvCxnSpPr>
          <p:nvPr/>
        </p:nvCxnSpPr>
        <p:spPr>
          <a:xfrm flipH="1" flipV="1">
            <a:off x="5556640" y="3330577"/>
            <a:ext cx="2128" cy="149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/>
          <p:cNvCxnSpPr>
            <a:cxnSpLocks/>
            <a:stCxn id="25" idx="0"/>
          </p:cNvCxnSpPr>
          <p:nvPr/>
        </p:nvCxnSpPr>
        <p:spPr>
          <a:xfrm flipV="1">
            <a:off x="3457902" y="3306232"/>
            <a:ext cx="0" cy="173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cxnSpLocks/>
            <a:stCxn id="12" idx="0"/>
          </p:cNvCxnSpPr>
          <p:nvPr/>
        </p:nvCxnSpPr>
        <p:spPr>
          <a:xfrm flipV="1">
            <a:off x="7686881" y="3322645"/>
            <a:ext cx="0" cy="171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>
            <a:cxnSpLocks/>
          </p:cNvCxnSpPr>
          <p:nvPr/>
        </p:nvCxnSpPr>
        <p:spPr>
          <a:xfrm>
            <a:off x="5264585" y="1919007"/>
            <a:ext cx="597359" cy="3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Alternate Process 81">
            <a:extLst>
              <a:ext uri="{FF2B5EF4-FFF2-40B4-BE49-F238E27FC236}">
                <a16:creationId xmlns:a16="http://schemas.microsoft.com/office/drawing/2014/main" id="{E8BC5D4C-DB02-476C-871B-43821ACE37BF}"/>
              </a:ext>
            </a:extLst>
          </p:cNvPr>
          <p:cNvSpPr/>
          <p:nvPr/>
        </p:nvSpPr>
        <p:spPr>
          <a:xfrm>
            <a:off x="10198868" y="1741574"/>
            <a:ext cx="1704612" cy="360120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Regional Meta</a:t>
            </a:r>
          </a:p>
        </p:txBody>
      </p:sp>
      <p:sp>
        <p:nvSpPr>
          <p:cNvPr id="38" name="Flowchart: Alternate Process 82">
            <a:extLst>
              <a:ext uri="{FF2B5EF4-FFF2-40B4-BE49-F238E27FC236}">
                <a16:creationId xmlns:a16="http://schemas.microsoft.com/office/drawing/2014/main" id="{5C224078-50CE-4EFC-87C9-E7338C05FB2A}"/>
              </a:ext>
            </a:extLst>
          </p:cNvPr>
          <p:cNvSpPr/>
          <p:nvPr/>
        </p:nvSpPr>
        <p:spPr>
          <a:xfrm>
            <a:off x="10198868" y="484056"/>
            <a:ext cx="1704612" cy="359342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Regional Cundinamarca</a:t>
            </a:r>
          </a:p>
        </p:txBody>
      </p:sp>
      <p:sp>
        <p:nvSpPr>
          <p:cNvPr id="39" name="Flowchart: Alternate Process 84">
            <a:extLst>
              <a:ext uri="{FF2B5EF4-FFF2-40B4-BE49-F238E27FC236}">
                <a16:creationId xmlns:a16="http://schemas.microsoft.com/office/drawing/2014/main" id="{54B46871-AD8C-4E81-BF9E-C7110E4A9201}"/>
              </a:ext>
            </a:extLst>
          </p:cNvPr>
          <p:cNvSpPr/>
          <p:nvPr/>
        </p:nvSpPr>
        <p:spPr>
          <a:xfrm>
            <a:off x="10198868" y="2597196"/>
            <a:ext cx="1704612" cy="35394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Regional Valle</a:t>
            </a:r>
          </a:p>
        </p:txBody>
      </p:sp>
      <p:sp>
        <p:nvSpPr>
          <p:cNvPr id="40" name="Flowchart: Alternate Process 85">
            <a:extLst>
              <a:ext uri="{FF2B5EF4-FFF2-40B4-BE49-F238E27FC236}">
                <a16:creationId xmlns:a16="http://schemas.microsoft.com/office/drawing/2014/main" id="{AD6CA023-8C04-4A5C-8E88-C9F6C48D32A7}"/>
              </a:ext>
            </a:extLst>
          </p:cNvPr>
          <p:cNvSpPr/>
          <p:nvPr/>
        </p:nvSpPr>
        <p:spPr>
          <a:xfrm>
            <a:off x="10179700" y="2167419"/>
            <a:ext cx="1723780" cy="359655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Regional Antioquia</a:t>
            </a:r>
          </a:p>
        </p:txBody>
      </p:sp>
      <p:sp>
        <p:nvSpPr>
          <p:cNvPr id="41" name="Flowchart: Alternate Process 86">
            <a:extLst>
              <a:ext uri="{FF2B5EF4-FFF2-40B4-BE49-F238E27FC236}">
                <a16:creationId xmlns:a16="http://schemas.microsoft.com/office/drawing/2014/main" id="{7F122B01-BF5E-4161-855E-55434D7FAF01}"/>
              </a:ext>
            </a:extLst>
          </p:cNvPr>
          <p:cNvSpPr/>
          <p:nvPr/>
        </p:nvSpPr>
        <p:spPr>
          <a:xfrm>
            <a:off x="10198868" y="1312742"/>
            <a:ext cx="1704612" cy="355074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Regional Atlántico</a:t>
            </a:r>
          </a:p>
        </p:txBody>
      </p:sp>
      <p:sp>
        <p:nvSpPr>
          <p:cNvPr id="42" name="Flowchart: Alternate Process 87">
            <a:extLst>
              <a:ext uri="{FF2B5EF4-FFF2-40B4-BE49-F238E27FC236}">
                <a16:creationId xmlns:a16="http://schemas.microsoft.com/office/drawing/2014/main" id="{B15446EC-D839-424B-A19E-1B5830DC1733}"/>
              </a:ext>
            </a:extLst>
          </p:cNvPr>
          <p:cNvSpPr/>
          <p:nvPr/>
        </p:nvSpPr>
        <p:spPr>
          <a:xfrm>
            <a:off x="10198868" y="899512"/>
            <a:ext cx="1704612" cy="342923"/>
          </a:xfrm>
          <a:prstGeom prst="flowChartAlternate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Regional Norte de Santander</a:t>
            </a:r>
          </a:p>
        </p:txBody>
      </p:sp>
      <p:cxnSp>
        <p:nvCxnSpPr>
          <p:cNvPr id="43" name="Conector recto 42"/>
          <p:cNvCxnSpPr/>
          <p:nvPr/>
        </p:nvCxnSpPr>
        <p:spPr>
          <a:xfrm flipH="1" flipV="1">
            <a:off x="2493996" y="661092"/>
            <a:ext cx="3367951" cy="16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/>
          <p:cNvCxnSpPr>
            <a:cxnSpLocks/>
            <a:stCxn id="27" idx="0"/>
          </p:cNvCxnSpPr>
          <p:nvPr/>
        </p:nvCxnSpPr>
        <p:spPr>
          <a:xfrm flipV="1">
            <a:off x="2505224" y="661092"/>
            <a:ext cx="0" cy="114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79">
            <a:extLst>
              <a:ext uri="{FF2B5EF4-FFF2-40B4-BE49-F238E27FC236}">
                <a16:creationId xmlns:a16="http://schemas.microsoft.com/office/drawing/2014/main" id="{041FA93F-F4A9-4572-9D34-59AC8445D9EB}"/>
              </a:ext>
            </a:extLst>
          </p:cNvPr>
          <p:cNvCxnSpPr>
            <a:cxnSpLocks/>
          </p:cNvCxnSpPr>
          <p:nvPr/>
        </p:nvCxnSpPr>
        <p:spPr>
          <a:xfrm>
            <a:off x="10030993" y="661092"/>
            <a:ext cx="0" cy="2089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Alternate Process 20">
            <a:extLst>
              <a:ext uri="{FF2B5EF4-FFF2-40B4-BE49-F238E27FC236}">
                <a16:creationId xmlns:a16="http://schemas.microsoft.com/office/drawing/2014/main" id="{68F9A8FF-B635-4264-8173-F5A41FC87782}"/>
              </a:ext>
            </a:extLst>
          </p:cNvPr>
          <p:cNvSpPr/>
          <p:nvPr/>
        </p:nvSpPr>
        <p:spPr>
          <a:xfrm>
            <a:off x="144225" y="4226219"/>
            <a:ext cx="2233462" cy="354002"/>
          </a:xfrm>
          <a:prstGeom prst="flowChartAlternateProcess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de Transporte Aéreo</a:t>
            </a:r>
          </a:p>
        </p:txBody>
      </p:sp>
      <p:sp>
        <p:nvSpPr>
          <p:cNvPr id="47" name="Flowchart: Alternate Process 20">
            <a:extLst>
              <a:ext uri="{FF2B5EF4-FFF2-40B4-BE49-F238E27FC236}">
                <a16:creationId xmlns:a16="http://schemas.microsoft.com/office/drawing/2014/main" id="{68F9A8FF-B635-4264-8173-F5A41FC87782}"/>
              </a:ext>
            </a:extLst>
          </p:cNvPr>
          <p:cNvSpPr/>
          <p:nvPr/>
        </p:nvSpPr>
        <p:spPr>
          <a:xfrm>
            <a:off x="127131" y="5062939"/>
            <a:ext cx="2268000" cy="360000"/>
          </a:xfrm>
          <a:prstGeom prst="flowChartAlternateProcess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de Autoridad de Servicios a la Navegación Aérea</a:t>
            </a:r>
          </a:p>
        </p:txBody>
      </p:sp>
      <p:sp>
        <p:nvSpPr>
          <p:cNvPr id="48" name="Flowchart: Alternate Process 20">
            <a:extLst>
              <a:ext uri="{FF2B5EF4-FFF2-40B4-BE49-F238E27FC236}">
                <a16:creationId xmlns:a16="http://schemas.microsoft.com/office/drawing/2014/main" id="{68F9A8FF-B635-4264-8173-F5A41FC87782}"/>
              </a:ext>
            </a:extLst>
          </p:cNvPr>
          <p:cNvSpPr/>
          <p:nvPr/>
        </p:nvSpPr>
        <p:spPr>
          <a:xfrm>
            <a:off x="127131" y="5468832"/>
            <a:ext cx="2268000" cy="360000"/>
          </a:xfrm>
          <a:prstGeom prst="flowChartAlternateProcess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de Autoridad de Servicios Aeroportuarios</a:t>
            </a:r>
          </a:p>
        </p:txBody>
      </p:sp>
      <p:sp>
        <p:nvSpPr>
          <p:cNvPr id="49" name="Flowchart: Alternate Process 20">
            <a:extLst>
              <a:ext uri="{FF2B5EF4-FFF2-40B4-BE49-F238E27FC236}">
                <a16:creationId xmlns:a16="http://schemas.microsoft.com/office/drawing/2014/main" id="{68F9A8FF-B635-4264-8173-F5A41FC87782}"/>
              </a:ext>
            </a:extLst>
          </p:cNvPr>
          <p:cNvSpPr/>
          <p:nvPr/>
        </p:nvSpPr>
        <p:spPr>
          <a:xfrm>
            <a:off x="129936" y="5889917"/>
            <a:ext cx="2265195" cy="360000"/>
          </a:xfrm>
          <a:prstGeom prst="flowChartAlternateProcess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de Autoridad de la Seguridad de Aviación Civil  </a:t>
            </a:r>
          </a:p>
        </p:txBody>
      </p:sp>
      <p:sp>
        <p:nvSpPr>
          <p:cNvPr id="50" name="Flowchart: Alternate Process 20">
            <a:extLst>
              <a:ext uri="{FF2B5EF4-FFF2-40B4-BE49-F238E27FC236}">
                <a16:creationId xmlns:a16="http://schemas.microsoft.com/office/drawing/2014/main" id="{68F9A8FF-B635-4264-8173-F5A41FC87782}"/>
              </a:ext>
            </a:extLst>
          </p:cNvPr>
          <p:cNvSpPr/>
          <p:nvPr/>
        </p:nvSpPr>
        <p:spPr>
          <a:xfrm>
            <a:off x="144225" y="4638537"/>
            <a:ext cx="2233462" cy="353453"/>
          </a:xfrm>
          <a:prstGeom prst="flowChartAlternateProcess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de Autoridad de los Servicios Aéreos</a:t>
            </a:r>
          </a:p>
        </p:txBody>
      </p:sp>
      <p:sp>
        <p:nvSpPr>
          <p:cNvPr id="51" name="Flowchart: Alternate Process 41">
            <a:extLst>
              <a:ext uri="{FF2B5EF4-FFF2-40B4-BE49-F238E27FC236}">
                <a16:creationId xmlns:a16="http://schemas.microsoft.com/office/drawing/2014/main" id="{CAFDFB1E-E378-4F03-9C92-C65B6F87906D}"/>
              </a:ext>
            </a:extLst>
          </p:cNvPr>
          <p:cNvSpPr/>
          <p:nvPr/>
        </p:nvSpPr>
        <p:spPr>
          <a:xfrm>
            <a:off x="2687251" y="4236536"/>
            <a:ext cx="1543342" cy="545380"/>
          </a:xfrm>
          <a:prstGeom prst="flowChartAlternateProcess">
            <a:avLst/>
          </a:prstGeom>
          <a:solidFill>
            <a:srgbClr val="79A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Operaciones de Navegación Aérea</a:t>
            </a:r>
          </a:p>
        </p:txBody>
      </p:sp>
      <p:sp>
        <p:nvSpPr>
          <p:cNvPr id="52" name="Flowchart: Alternate Process 43">
            <a:extLst>
              <a:ext uri="{FF2B5EF4-FFF2-40B4-BE49-F238E27FC236}">
                <a16:creationId xmlns:a16="http://schemas.microsoft.com/office/drawing/2014/main" id="{9F760BE6-3323-4122-BD80-3455BEA204F1}"/>
              </a:ext>
            </a:extLst>
          </p:cNvPr>
          <p:cNvSpPr/>
          <p:nvPr/>
        </p:nvSpPr>
        <p:spPr>
          <a:xfrm>
            <a:off x="2686049" y="4877397"/>
            <a:ext cx="1544544" cy="784075"/>
          </a:xfrm>
          <a:prstGeom prst="flowChartAlternateProcess">
            <a:avLst/>
          </a:prstGeom>
          <a:solidFill>
            <a:srgbClr val="79A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Telecomunicaciones y Ayudas a la Navegación Aérea</a:t>
            </a:r>
          </a:p>
        </p:txBody>
      </p:sp>
      <p:sp>
        <p:nvSpPr>
          <p:cNvPr id="55" name="Flowchart: Alternate Process 30">
            <a:extLst>
              <a:ext uri="{FF2B5EF4-FFF2-40B4-BE49-F238E27FC236}">
                <a16:creationId xmlns:a16="http://schemas.microsoft.com/office/drawing/2014/main" id="{61A78B21-3FC0-4E40-9B1F-A23756930D54}"/>
              </a:ext>
            </a:extLst>
          </p:cNvPr>
          <p:cNvSpPr/>
          <p:nvPr/>
        </p:nvSpPr>
        <p:spPr>
          <a:xfrm>
            <a:off x="6941925" y="4240176"/>
            <a:ext cx="1496178" cy="474124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Académica</a:t>
            </a:r>
          </a:p>
        </p:txBody>
      </p:sp>
      <p:sp>
        <p:nvSpPr>
          <p:cNvPr id="56" name="Flowchart: Alternate Process 30">
            <a:extLst>
              <a:ext uri="{FF2B5EF4-FFF2-40B4-BE49-F238E27FC236}">
                <a16:creationId xmlns:a16="http://schemas.microsoft.com/office/drawing/2014/main" id="{61A78B21-3FC0-4E40-9B1F-A23756930D54}"/>
              </a:ext>
            </a:extLst>
          </p:cNvPr>
          <p:cNvSpPr/>
          <p:nvPr/>
        </p:nvSpPr>
        <p:spPr>
          <a:xfrm>
            <a:off x="6938962" y="4809744"/>
            <a:ext cx="1503903" cy="872716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de Investigación, Innovación y Gestión del Conocimiento</a:t>
            </a:r>
          </a:p>
        </p:txBody>
      </p:sp>
      <p:sp>
        <p:nvSpPr>
          <p:cNvPr id="57" name="Flowchart: Alternate Process 64">
            <a:extLst>
              <a:ext uri="{FF2B5EF4-FFF2-40B4-BE49-F238E27FC236}">
                <a16:creationId xmlns:a16="http://schemas.microsoft.com/office/drawing/2014/main" id="{D24C7D92-66F5-4ED2-ADD1-5A3BF46C8D70}"/>
              </a:ext>
            </a:extLst>
          </p:cNvPr>
          <p:cNvSpPr/>
          <p:nvPr/>
        </p:nvSpPr>
        <p:spPr>
          <a:xfrm>
            <a:off x="8760013" y="4237085"/>
            <a:ext cx="1360820" cy="596518"/>
          </a:xfrm>
          <a:prstGeom prst="flowChartAlternateProcess">
            <a:avLst/>
          </a:prstGeom>
          <a:solidFill>
            <a:srgbClr val="D5BC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de Infraestructura y Soporte TI</a:t>
            </a:r>
          </a:p>
        </p:txBody>
      </p:sp>
      <p:sp>
        <p:nvSpPr>
          <p:cNvPr id="58" name="Flowchart: Alternate Process 69">
            <a:extLst>
              <a:ext uri="{FF2B5EF4-FFF2-40B4-BE49-F238E27FC236}">
                <a16:creationId xmlns:a16="http://schemas.microsoft.com/office/drawing/2014/main" id="{8EC5121B-B1A4-44C1-A75C-B33B4BDFB39E}"/>
              </a:ext>
            </a:extLst>
          </p:cNvPr>
          <p:cNvSpPr/>
          <p:nvPr/>
        </p:nvSpPr>
        <p:spPr>
          <a:xfrm>
            <a:off x="8785373" y="4891841"/>
            <a:ext cx="1342286" cy="582010"/>
          </a:xfrm>
          <a:prstGeom prst="flowChartAlternateProcess">
            <a:avLst/>
          </a:prstGeom>
          <a:solidFill>
            <a:srgbClr val="D5BC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de la Información Y  Sistemas </a:t>
            </a:r>
          </a:p>
        </p:txBody>
      </p:sp>
      <p:sp>
        <p:nvSpPr>
          <p:cNvPr id="59" name="Flowchart: Alternate Process 67">
            <a:extLst>
              <a:ext uri="{FF2B5EF4-FFF2-40B4-BE49-F238E27FC236}">
                <a16:creationId xmlns:a16="http://schemas.microsoft.com/office/drawing/2014/main" id="{912D6171-73FF-4B85-B550-180B07022052}"/>
              </a:ext>
            </a:extLst>
          </p:cNvPr>
          <p:cNvSpPr/>
          <p:nvPr/>
        </p:nvSpPr>
        <p:spPr>
          <a:xfrm>
            <a:off x="10435450" y="5207300"/>
            <a:ext cx="1462440" cy="407752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de Gestión Humana</a:t>
            </a:r>
          </a:p>
        </p:txBody>
      </p:sp>
      <p:sp>
        <p:nvSpPr>
          <p:cNvPr id="60" name="Flowchart: Alternate Process 70">
            <a:extLst>
              <a:ext uri="{FF2B5EF4-FFF2-40B4-BE49-F238E27FC236}">
                <a16:creationId xmlns:a16="http://schemas.microsoft.com/office/drawing/2014/main" id="{9C0DCE1B-E415-4E6D-888E-60556B5DBDEE}"/>
              </a:ext>
            </a:extLst>
          </p:cNvPr>
          <p:cNvSpPr/>
          <p:nvPr/>
        </p:nvSpPr>
        <p:spPr>
          <a:xfrm>
            <a:off x="10435450" y="4708568"/>
            <a:ext cx="1462440" cy="409649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Administrativa</a:t>
            </a:r>
          </a:p>
        </p:txBody>
      </p:sp>
      <p:sp>
        <p:nvSpPr>
          <p:cNvPr id="61" name="Flowchart: Alternate Process 61">
            <a:extLst>
              <a:ext uri="{FF2B5EF4-FFF2-40B4-BE49-F238E27FC236}">
                <a16:creationId xmlns:a16="http://schemas.microsoft.com/office/drawing/2014/main" id="{2E952E48-4424-4874-9F55-711762FD2B27}"/>
              </a:ext>
            </a:extLst>
          </p:cNvPr>
          <p:cNvSpPr/>
          <p:nvPr/>
        </p:nvSpPr>
        <p:spPr>
          <a:xfrm>
            <a:off x="10454383" y="4230513"/>
            <a:ext cx="1443507" cy="40874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Financiera</a:t>
            </a:r>
          </a:p>
        </p:txBody>
      </p:sp>
      <p:cxnSp>
        <p:nvCxnSpPr>
          <p:cNvPr id="62" name="Conector recto 61"/>
          <p:cNvCxnSpPr>
            <a:stCxn id="13" idx="2"/>
            <a:endCxn id="61" idx="0"/>
          </p:cNvCxnSpPr>
          <p:nvPr/>
        </p:nvCxnSpPr>
        <p:spPr>
          <a:xfrm>
            <a:off x="11174552" y="4080984"/>
            <a:ext cx="1585" cy="1495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62"/>
          <p:cNvCxnSpPr>
            <a:cxnSpLocks/>
            <a:stCxn id="21" idx="2"/>
            <a:endCxn id="57" idx="0"/>
          </p:cNvCxnSpPr>
          <p:nvPr/>
        </p:nvCxnSpPr>
        <p:spPr>
          <a:xfrm flipH="1">
            <a:off x="9440423" y="4048381"/>
            <a:ext cx="664" cy="1887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63"/>
          <p:cNvCxnSpPr>
            <a:cxnSpLocks/>
            <a:stCxn id="77" idx="2"/>
          </p:cNvCxnSpPr>
          <p:nvPr/>
        </p:nvCxnSpPr>
        <p:spPr>
          <a:xfrm flipH="1">
            <a:off x="1247072" y="4101547"/>
            <a:ext cx="1783" cy="137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>
            <a:cxnSpLocks/>
            <a:stCxn id="25" idx="2"/>
            <a:endCxn id="51" idx="0"/>
          </p:cNvCxnSpPr>
          <p:nvPr/>
        </p:nvCxnSpPr>
        <p:spPr>
          <a:xfrm>
            <a:off x="3457902" y="4096890"/>
            <a:ext cx="1020" cy="139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>
            <a:cxnSpLocks/>
          </p:cNvCxnSpPr>
          <p:nvPr/>
        </p:nvCxnSpPr>
        <p:spPr>
          <a:xfrm>
            <a:off x="5551944" y="4072290"/>
            <a:ext cx="4857" cy="17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/>
          <p:cNvCxnSpPr>
            <a:stCxn id="12" idx="2"/>
            <a:endCxn id="55" idx="0"/>
          </p:cNvCxnSpPr>
          <p:nvPr/>
        </p:nvCxnSpPr>
        <p:spPr>
          <a:xfrm>
            <a:off x="7686881" y="4111282"/>
            <a:ext cx="3133" cy="1288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>
            <a:endCxn id="38" idx="1"/>
          </p:cNvCxnSpPr>
          <p:nvPr/>
        </p:nvCxnSpPr>
        <p:spPr>
          <a:xfrm>
            <a:off x="10030993" y="661092"/>
            <a:ext cx="167875" cy="2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/>
          <p:cNvCxnSpPr>
            <a:stCxn id="42" idx="1"/>
          </p:cNvCxnSpPr>
          <p:nvPr/>
        </p:nvCxnSpPr>
        <p:spPr>
          <a:xfrm flipH="1">
            <a:off x="10030993" y="1070974"/>
            <a:ext cx="167875" cy="2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/>
          <p:cNvCxnSpPr>
            <a:stCxn id="41" idx="1"/>
          </p:cNvCxnSpPr>
          <p:nvPr/>
        </p:nvCxnSpPr>
        <p:spPr>
          <a:xfrm flipH="1">
            <a:off x="10030993" y="1490279"/>
            <a:ext cx="167875" cy="4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/>
          <p:cNvCxnSpPr>
            <a:stCxn id="37" idx="1"/>
          </p:cNvCxnSpPr>
          <p:nvPr/>
        </p:nvCxnSpPr>
        <p:spPr>
          <a:xfrm flipH="1" flipV="1">
            <a:off x="10030993" y="1920053"/>
            <a:ext cx="167875" cy="1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/>
          <p:cNvCxnSpPr>
            <a:stCxn id="40" idx="1"/>
          </p:cNvCxnSpPr>
          <p:nvPr/>
        </p:nvCxnSpPr>
        <p:spPr>
          <a:xfrm flipH="1" flipV="1">
            <a:off x="10036277" y="2345653"/>
            <a:ext cx="143423" cy="1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/>
          <p:cNvCxnSpPr/>
          <p:nvPr/>
        </p:nvCxnSpPr>
        <p:spPr>
          <a:xfrm flipH="1">
            <a:off x="10030993" y="2750213"/>
            <a:ext cx="1487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/>
          <p:cNvCxnSpPr/>
          <p:nvPr/>
        </p:nvCxnSpPr>
        <p:spPr>
          <a:xfrm flipV="1">
            <a:off x="5869361" y="1436892"/>
            <a:ext cx="417308" cy="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lowchart: Alternate Process 17">
            <a:extLst>
              <a:ext uri="{FF2B5EF4-FFF2-40B4-BE49-F238E27FC236}">
                <a16:creationId xmlns:a16="http://schemas.microsoft.com/office/drawing/2014/main" id="{D38BAFEC-CFC1-47D0-B024-FD99BA1536FD}"/>
              </a:ext>
            </a:extLst>
          </p:cNvPr>
          <p:cNvSpPr/>
          <p:nvPr/>
        </p:nvSpPr>
        <p:spPr>
          <a:xfrm>
            <a:off x="368168" y="3479550"/>
            <a:ext cx="1761374" cy="621997"/>
          </a:xfrm>
          <a:prstGeom prst="flowChartAlternateProcess">
            <a:avLst/>
          </a:prstGeom>
          <a:solidFill>
            <a:srgbClr val="C0000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Secretaría de Seguridad Operacional y de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Aviación</a:t>
            </a: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Civil</a:t>
            </a:r>
          </a:p>
        </p:txBody>
      </p:sp>
      <p:sp>
        <p:nvSpPr>
          <p:cNvPr id="79" name="Flowchart: Alternate Process 20">
            <a:extLst>
              <a:ext uri="{FF2B5EF4-FFF2-40B4-BE49-F238E27FC236}">
                <a16:creationId xmlns:a16="http://schemas.microsoft.com/office/drawing/2014/main" id="{68F9A8FF-B635-4264-8173-F5A41FC87782}"/>
              </a:ext>
            </a:extLst>
          </p:cNvPr>
          <p:cNvSpPr/>
          <p:nvPr/>
        </p:nvSpPr>
        <p:spPr>
          <a:xfrm>
            <a:off x="127131" y="4651755"/>
            <a:ext cx="2268000" cy="360000"/>
          </a:xfrm>
          <a:prstGeom prst="flowChartAlternateProcess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estándares de servicio de navegación y aeroportuarios</a:t>
            </a:r>
          </a:p>
        </p:txBody>
      </p:sp>
      <p:cxnSp>
        <p:nvCxnSpPr>
          <p:cNvPr id="81" name="Straight Connector 90">
            <a:extLst>
              <a:ext uri="{FF2B5EF4-FFF2-40B4-BE49-F238E27FC236}">
                <a16:creationId xmlns:a16="http://schemas.microsoft.com/office/drawing/2014/main" id="{473D40CF-7512-4F66-8452-33AD88DAFD47}"/>
              </a:ext>
            </a:extLst>
          </p:cNvPr>
          <p:cNvCxnSpPr>
            <a:cxnSpLocks/>
          </p:cNvCxnSpPr>
          <p:nvPr/>
        </p:nvCxnSpPr>
        <p:spPr>
          <a:xfrm>
            <a:off x="5258340" y="2365956"/>
            <a:ext cx="618438" cy="9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cto 81"/>
          <p:cNvCxnSpPr>
            <a:cxnSpLocks/>
          </p:cNvCxnSpPr>
          <p:nvPr/>
        </p:nvCxnSpPr>
        <p:spPr>
          <a:xfrm flipV="1">
            <a:off x="5260005" y="1919006"/>
            <a:ext cx="593271" cy="5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/>
          <p:cNvCxnSpPr/>
          <p:nvPr/>
        </p:nvCxnSpPr>
        <p:spPr>
          <a:xfrm flipH="1" flipV="1">
            <a:off x="5876778" y="3016534"/>
            <a:ext cx="477435" cy="2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owchart: Alternate Process 20">
            <a:extLst>
              <a:ext uri="{FF2B5EF4-FFF2-40B4-BE49-F238E27FC236}">
                <a16:creationId xmlns:a16="http://schemas.microsoft.com/office/drawing/2014/main" id="{68F9A8FF-B635-4264-8173-F5A41FC87782}"/>
              </a:ext>
            </a:extLst>
          </p:cNvPr>
          <p:cNvSpPr/>
          <p:nvPr/>
        </p:nvSpPr>
        <p:spPr>
          <a:xfrm>
            <a:off x="4425240" y="4655548"/>
            <a:ext cx="2255074" cy="480322"/>
          </a:xfrm>
          <a:prstGeom prst="flowChartAlternateProcess">
            <a:avLst/>
          </a:prstGeom>
          <a:solidFill>
            <a:srgbClr val="79A74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</a:t>
            </a: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irección Infraestructura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y ayudas aeroportuarias</a:t>
            </a:r>
            <a:endParaRPr kumimoji="0" lang="x-none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2" name="Flowchart: Alternate Process 20">
            <a:extLst>
              <a:ext uri="{FF2B5EF4-FFF2-40B4-BE49-F238E27FC236}">
                <a16:creationId xmlns:a16="http://schemas.microsoft.com/office/drawing/2014/main" id="{68F9A8FF-B635-4264-8173-F5A41FC87782}"/>
              </a:ext>
            </a:extLst>
          </p:cNvPr>
          <p:cNvSpPr/>
          <p:nvPr/>
        </p:nvSpPr>
        <p:spPr>
          <a:xfrm>
            <a:off x="4431231" y="5169469"/>
            <a:ext cx="2255074" cy="372429"/>
          </a:xfrm>
          <a:prstGeom prst="flowChartAlternateProcess">
            <a:avLst/>
          </a:prstGeom>
          <a:solidFill>
            <a:srgbClr val="79A74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</a:t>
            </a:r>
            <a:r>
              <a:rPr kumimoji="0" lang="es-ES" sz="12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irección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Concesiones aeroportuarias</a:t>
            </a:r>
            <a:endParaRPr kumimoji="0" lang="x-none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4" name="Flowchart: Alternate Process 20">
            <a:extLst>
              <a:ext uri="{FF2B5EF4-FFF2-40B4-BE49-F238E27FC236}">
                <a16:creationId xmlns:a16="http://schemas.microsoft.com/office/drawing/2014/main" id="{68F9A8FF-B635-4264-8173-F5A41FC87782}"/>
              </a:ext>
            </a:extLst>
          </p:cNvPr>
          <p:cNvSpPr/>
          <p:nvPr/>
        </p:nvSpPr>
        <p:spPr>
          <a:xfrm>
            <a:off x="4423573" y="4240176"/>
            <a:ext cx="2256741" cy="353453"/>
          </a:xfrm>
          <a:prstGeom prst="flowChartAlternateProcess">
            <a:avLst/>
          </a:prstGeom>
          <a:solidFill>
            <a:srgbClr val="79A74C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Dirección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Operaciones aeroportuarias</a:t>
            </a:r>
            <a:endParaRPr kumimoji="0" lang="x-none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5" name="Flowchart: Alternate Process 13"/>
          <p:cNvSpPr/>
          <p:nvPr/>
        </p:nvSpPr>
        <p:spPr>
          <a:xfrm>
            <a:off x="6344561" y="2873955"/>
            <a:ext cx="1951496" cy="319795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Oficina </a:t>
            </a:r>
            <a:r>
              <a:rPr kumimoji="0" lang="es-E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de Control Disciplinario Interno</a:t>
            </a:r>
            <a:endParaRPr kumimoji="0" lang="x-none" sz="1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153" name="Conector recto 152"/>
          <p:cNvCxnSpPr>
            <a:cxnSpLocks/>
            <a:endCxn id="77" idx="0"/>
          </p:cNvCxnSpPr>
          <p:nvPr/>
        </p:nvCxnSpPr>
        <p:spPr>
          <a:xfrm>
            <a:off x="1248855" y="3306232"/>
            <a:ext cx="0" cy="173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Marcador de fecha 1"/>
          <p:cNvSpPr>
            <a:spLocks noGrp="1"/>
          </p:cNvSpPr>
          <p:nvPr>
            <p:ph type="dt" sz="half" idx="10"/>
          </p:nvPr>
        </p:nvSpPr>
        <p:spPr>
          <a:xfrm>
            <a:off x="385231" y="6526575"/>
            <a:ext cx="1804444" cy="25052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BC24F-8CBB-494F-9A21-7BED0805888B}" type="datetime1">
              <a:rPr kumimoji="0" lang="es-AR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24/11/2020</a:t>
            </a:fld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0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2385560" y="6526575"/>
            <a:ext cx="7539849" cy="25052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www.aerocivil.gov.co</a:t>
            </a: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1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0320942" y="6526575"/>
            <a:ext cx="1261457" cy="250527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8E628-6199-4E49-B97E-043B0DCFEA8E}" type="slidenum">
              <a: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Flowchart: Alternate Process 10">
            <a:extLst>
              <a:ext uri="{FF2B5EF4-FFF2-40B4-BE49-F238E27FC236}">
                <a16:creationId xmlns:a16="http://schemas.microsoft.com/office/drawing/2014/main" id="{D2BAAE94-B0AC-434D-AB7B-19CF99D1FF33}"/>
              </a:ext>
            </a:extLst>
          </p:cNvPr>
          <p:cNvSpPr/>
          <p:nvPr/>
        </p:nvSpPr>
        <p:spPr>
          <a:xfrm>
            <a:off x="4865989" y="1242435"/>
            <a:ext cx="1974574" cy="365805"/>
          </a:xfrm>
          <a:prstGeom prst="flowChartAlternateProcess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Subdirección General</a:t>
            </a:r>
          </a:p>
        </p:txBody>
      </p:sp>
    </p:spTree>
    <p:extLst>
      <p:ext uri="{BB962C8B-B14F-4D97-AF65-F5344CB8AC3E}">
        <p14:creationId xmlns:p14="http://schemas.microsoft.com/office/powerpoint/2010/main" val="344602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6 Rectángulo redondeado"/>
          <p:cNvSpPr/>
          <p:nvPr/>
        </p:nvSpPr>
        <p:spPr>
          <a:xfrm>
            <a:off x="4366035" y="1812500"/>
            <a:ext cx="3459930" cy="360224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lvl="1" algn="ctr" defTabSz="1097253">
              <a:defRPr/>
            </a:pPr>
            <a:r>
              <a:rPr lang="es-ES" sz="1200" kern="0" dirty="0">
                <a:solidFill>
                  <a:schemeClr val="bg1"/>
                </a:solidFill>
              </a:rPr>
              <a:t>LEG – Legislación aeronáutica básica y reglamentos de aviación civil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069FA821-2251-4C0F-B24A-CEA5A761EC2A}"/>
              </a:ext>
            </a:extLst>
          </p:cNvPr>
          <p:cNvGrpSpPr/>
          <p:nvPr/>
        </p:nvGrpSpPr>
        <p:grpSpPr>
          <a:xfrm>
            <a:off x="10926806" y="6466546"/>
            <a:ext cx="1103445" cy="365125"/>
            <a:chOff x="8316416" y="4767263"/>
            <a:chExt cx="827584" cy="273844"/>
          </a:xfrm>
          <a:noFill/>
        </p:grpSpPr>
        <p:sp>
          <p:nvSpPr>
            <p:cNvPr id="76" name="Rectángulo 75">
              <a:extLst>
                <a:ext uri="{FF2B5EF4-FFF2-40B4-BE49-F238E27FC236}">
                  <a16:creationId xmlns:a16="http://schemas.microsoft.com/office/drawing/2014/main" id="{6C623D4F-FB6B-4125-B26E-6E62C20C0304}"/>
                </a:ext>
              </a:extLst>
            </p:cNvPr>
            <p:cNvSpPr/>
            <p:nvPr/>
          </p:nvSpPr>
          <p:spPr>
            <a:xfrm>
              <a:off x="8316416" y="4767263"/>
              <a:ext cx="827584" cy="2738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Marcador de número de diapositiva 2">
              <a:extLst>
                <a:ext uri="{FF2B5EF4-FFF2-40B4-BE49-F238E27FC236}">
                  <a16:creationId xmlns:a16="http://schemas.microsoft.com/office/drawing/2014/main" id="{C2F65BA4-F676-4641-8434-687D8C3229E9}"/>
                </a:ext>
              </a:extLst>
            </p:cNvPr>
            <p:cNvSpPr txBox="1">
              <a:spLocks/>
            </p:cNvSpPr>
            <p:nvPr/>
          </p:nvSpPr>
          <p:spPr>
            <a:xfrm>
              <a:off x="8316416" y="4767263"/>
              <a:ext cx="370384" cy="273844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rmAutofit/>
            </a:bodyPr>
            <a:lstStyle>
              <a:defPPr>
                <a:defRPr lang="es-ES"/>
              </a:defPPr>
              <a:lvl1pPr marR="0" lvl="0" indent="0" algn="r" defTabSz="91440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b="0" i="0" u="none" strike="noStrike" kern="0" cap="none" spc="0" normalizeH="0" baseline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6F6077E4-A534-4B26-A109-974D0215A8BB}" type="slidenum">
                <a:rPr lang="es-ES" smtClean="0">
                  <a:solidFill>
                    <a:schemeClr val="bg1"/>
                  </a:solidFill>
                </a:rPr>
                <a:pPr/>
                <a:t>6</a:t>
              </a:fld>
              <a:endParaRPr lang="es-ES" dirty="0">
                <a:solidFill>
                  <a:schemeClr val="bg1"/>
                </a:solidFill>
              </a:endParaRPr>
            </a:p>
          </p:txBody>
        </p:sp>
      </p:grpSp>
      <p:sp>
        <p:nvSpPr>
          <p:cNvPr id="117" name="26 Rectángulo redondeado"/>
          <p:cNvSpPr/>
          <p:nvPr/>
        </p:nvSpPr>
        <p:spPr>
          <a:xfrm>
            <a:off x="4366035" y="2205675"/>
            <a:ext cx="3459930" cy="365315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lvl="1" algn="ctr" defTabSz="1097253">
              <a:defRPr/>
            </a:pPr>
            <a:r>
              <a:rPr lang="es-ES" sz="1200" kern="0" dirty="0">
                <a:solidFill>
                  <a:schemeClr val="bg1"/>
                </a:solidFill>
              </a:rPr>
              <a:t>ORG – Organización de la aviación civil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0" name="26 Rectángulo redondeado"/>
          <p:cNvSpPr/>
          <p:nvPr/>
        </p:nvSpPr>
        <p:spPr>
          <a:xfrm>
            <a:off x="4366035" y="2586683"/>
            <a:ext cx="3459930" cy="38432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lvl="1" algn="ctr" defTabSz="1097253">
              <a:defRPr/>
            </a:pPr>
            <a:r>
              <a:rPr lang="es-ES" sz="1200" kern="0" dirty="0">
                <a:solidFill>
                  <a:schemeClr val="bg1"/>
                </a:solidFill>
              </a:rPr>
              <a:t>PEL – Otorgamiento de licencias al personal e instrucción 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2" name="26 Rectángulo redondeado"/>
          <p:cNvSpPr/>
          <p:nvPr/>
        </p:nvSpPr>
        <p:spPr>
          <a:xfrm>
            <a:off x="4366035" y="2996408"/>
            <a:ext cx="3459930" cy="38432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lvl="1" algn="ctr" defTabSz="1097253">
              <a:defRPr/>
            </a:pPr>
            <a:r>
              <a:rPr lang="es-ES" sz="1200" kern="0" dirty="0">
                <a:solidFill>
                  <a:schemeClr val="bg1"/>
                </a:solidFill>
              </a:rPr>
              <a:t>OPS – Operaciones de aeronaves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9" name="31 Triángulo isósceles"/>
          <p:cNvSpPr/>
          <p:nvPr/>
        </p:nvSpPr>
        <p:spPr>
          <a:xfrm rot="5400000">
            <a:off x="7594996" y="3117053"/>
            <a:ext cx="2438106" cy="224446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250" tIns="48625" rIns="97250" bIns="48625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Marcador de pie de página 5"/>
          <p:cNvSpPr txBox="1">
            <a:spLocks/>
          </p:cNvSpPr>
          <p:nvPr/>
        </p:nvSpPr>
        <p:spPr>
          <a:xfrm>
            <a:off x="4003851" y="64665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s-E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www.aerocivil.gov.co</a:t>
            </a:r>
          </a:p>
        </p:txBody>
      </p:sp>
      <p:sp>
        <p:nvSpPr>
          <p:cNvPr id="29" name="26 Rectángulo redondeado"/>
          <p:cNvSpPr/>
          <p:nvPr/>
        </p:nvSpPr>
        <p:spPr>
          <a:xfrm>
            <a:off x="4366035" y="3417136"/>
            <a:ext cx="3459930" cy="38432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lvl="1" algn="ctr" defTabSz="1097253">
              <a:defRPr/>
            </a:pPr>
            <a:r>
              <a:rPr lang="es-ES" sz="1200" kern="0" dirty="0">
                <a:solidFill>
                  <a:schemeClr val="bg1"/>
                </a:solidFill>
              </a:rPr>
              <a:t>AIR – Aeronavegabilidad 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0" name="26 Rectángulo redondeado"/>
          <p:cNvSpPr/>
          <p:nvPr/>
        </p:nvSpPr>
        <p:spPr>
          <a:xfrm>
            <a:off x="4366035" y="3838455"/>
            <a:ext cx="3459930" cy="38432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lvl="1" algn="ctr" defTabSz="1097253">
              <a:defRPr/>
            </a:pPr>
            <a:r>
              <a:rPr lang="es-ES" sz="1200" kern="0" dirty="0">
                <a:solidFill>
                  <a:schemeClr val="bg1"/>
                </a:solidFill>
              </a:rPr>
              <a:t>AIG – Investigación de accidentes e incidentes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1" name="26 Rectángulo redondeado"/>
          <p:cNvSpPr/>
          <p:nvPr/>
        </p:nvSpPr>
        <p:spPr>
          <a:xfrm>
            <a:off x="4366035" y="4256166"/>
            <a:ext cx="3459930" cy="38432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lvl="1" algn="ctr" defTabSz="1097253">
              <a:defRPr/>
            </a:pPr>
            <a:r>
              <a:rPr lang="es-ES" sz="1200" kern="0" dirty="0">
                <a:solidFill>
                  <a:schemeClr val="bg1"/>
                </a:solidFill>
              </a:rPr>
              <a:t>ANS – Servicios de Navegación Aérea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2" name="26 Rectángulo redondeado"/>
          <p:cNvSpPr/>
          <p:nvPr/>
        </p:nvSpPr>
        <p:spPr>
          <a:xfrm>
            <a:off x="4366035" y="4714958"/>
            <a:ext cx="3459930" cy="38432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lvl="1" algn="ctr" defTabSz="1097253">
              <a:defRPr/>
            </a:pPr>
            <a:r>
              <a:rPr lang="es-ES" sz="1200" kern="0" dirty="0">
                <a:solidFill>
                  <a:schemeClr val="bg1"/>
                </a:solidFill>
              </a:rPr>
              <a:t>AGA – Aeródromos y Ayudas Terrestres</a:t>
            </a:r>
            <a:endParaRPr kumimoji="0" lang="es-ES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9" name="Forma libre: forma 10">
            <a:extLst>
              <a:ext uri="{FF2B5EF4-FFF2-40B4-BE49-F238E27FC236}">
                <a16:creationId xmlns:a16="http://schemas.microsoft.com/office/drawing/2014/main" id="{368BF0C0-63DA-4B20-9DB6-40A070D7D78F}"/>
              </a:ext>
            </a:extLst>
          </p:cNvPr>
          <p:cNvSpPr/>
          <p:nvPr/>
        </p:nvSpPr>
        <p:spPr>
          <a:xfrm>
            <a:off x="8926272" y="1912342"/>
            <a:ext cx="2956460" cy="1580158"/>
          </a:xfrm>
          <a:custGeom>
            <a:avLst/>
            <a:gdLst>
              <a:gd name="connsiteX0" fmla="*/ 0 w 2599531"/>
              <a:gd name="connsiteY0" fmla="*/ 170921 h 1709208"/>
              <a:gd name="connsiteX1" fmla="*/ 170921 w 2599531"/>
              <a:gd name="connsiteY1" fmla="*/ 0 h 1709208"/>
              <a:gd name="connsiteX2" fmla="*/ 2428610 w 2599531"/>
              <a:gd name="connsiteY2" fmla="*/ 0 h 1709208"/>
              <a:gd name="connsiteX3" fmla="*/ 2599531 w 2599531"/>
              <a:gd name="connsiteY3" fmla="*/ 170921 h 1709208"/>
              <a:gd name="connsiteX4" fmla="*/ 2599531 w 2599531"/>
              <a:gd name="connsiteY4" fmla="*/ 1538287 h 1709208"/>
              <a:gd name="connsiteX5" fmla="*/ 2428610 w 2599531"/>
              <a:gd name="connsiteY5" fmla="*/ 1709208 h 1709208"/>
              <a:gd name="connsiteX6" fmla="*/ 170921 w 2599531"/>
              <a:gd name="connsiteY6" fmla="*/ 1709208 h 1709208"/>
              <a:gd name="connsiteX7" fmla="*/ 0 w 2599531"/>
              <a:gd name="connsiteY7" fmla="*/ 1538287 h 1709208"/>
              <a:gd name="connsiteX8" fmla="*/ 0 w 2599531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9531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2428610" y="0"/>
                </a:lnTo>
                <a:cubicBezTo>
                  <a:pt x="2523007" y="0"/>
                  <a:pt x="2599531" y="76524"/>
                  <a:pt x="2599531" y="170921"/>
                </a:cubicBezTo>
                <a:lnTo>
                  <a:pt x="2599531" y="1538287"/>
                </a:lnTo>
                <a:cubicBezTo>
                  <a:pt x="2599531" y="1632684"/>
                  <a:pt x="2523007" y="1709208"/>
                  <a:pt x="2428610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Se han analizado 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20 elementos discrepantes </a:t>
            </a: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y su relación con el PTFI</a:t>
            </a:r>
          </a:p>
        </p:txBody>
      </p:sp>
      <p:sp>
        <p:nvSpPr>
          <p:cNvPr id="20" name="Forma libre: forma 10">
            <a:extLst>
              <a:ext uri="{FF2B5EF4-FFF2-40B4-BE49-F238E27FC236}">
                <a16:creationId xmlns:a16="http://schemas.microsoft.com/office/drawing/2014/main" id="{396CB81E-2804-4DB9-ACAE-BA0641761DF5}"/>
              </a:ext>
            </a:extLst>
          </p:cNvPr>
          <p:cNvSpPr/>
          <p:nvPr/>
        </p:nvSpPr>
        <p:spPr>
          <a:xfrm>
            <a:off x="8933963" y="3893502"/>
            <a:ext cx="2956460" cy="1416393"/>
          </a:xfrm>
          <a:custGeom>
            <a:avLst/>
            <a:gdLst>
              <a:gd name="connsiteX0" fmla="*/ 0 w 2599531"/>
              <a:gd name="connsiteY0" fmla="*/ 170921 h 1709208"/>
              <a:gd name="connsiteX1" fmla="*/ 170921 w 2599531"/>
              <a:gd name="connsiteY1" fmla="*/ 0 h 1709208"/>
              <a:gd name="connsiteX2" fmla="*/ 2428610 w 2599531"/>
              <a:gd name="connsiteY2" fmla="*/ 0 h 1709208"/>
              <a:gd name="connsiteX3" fmla="*/ 2599531 w 2599531"/>
              <a:gd name="connsiteY3" fmla="*/ 170921 h 1709208"/>
              <a:gd name="connsiteX4" fmla="*/ 2599531 w 2599531"/>
              <a:gd name="connsiteY4" fmla="*/ 1538287 h 1709208"/>
              <a:gd name="connsiteX5" fmla="*/ 2428610 w 2599531"/>
              <a:gd name="connsiteY5" fmla="*/ 1709208 h 1709208"/>
              <a:gd name="connsiteX6" fmla="*/ 170921 w 2599531"/>
              <a:gd name="connsiteY6" fmla="*/ 1709208 h 1709208"/>
              <a:gd name="connsiteX7" fmla="*/ 0 w 2599531"/>
              <a:gd name="connsiteY7" fmla="*/ 1538287 h 1709208"/>
              <a:gd name="connsiteX8" fmla="*/ 0 w 2599531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99531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2428610" y="0"/>
                </a:lnTo>
                <a:cubicBezTo>
                  <a:pt x="2523007" y="0"/>
                  <a:pt x="2599531" y="76524"/>
                  <a:pt x="2599531" y="170921"/>
                </a:cubicBezTo>
                <a:lnTo>
                  <a:pt x="2599531" y="1538287"/>
                </a:lnTo>
                <a:cubicBezTo>
                  <a:pt x="2599531" y="1632684"/>
                  <a:pt x="2523007" y="1709208"/>
                  <a:pt x="2428610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Con las medidas PFTI se podrían resolver el 100% de los hallazgos</a:t>
            </a:r>
          </a:p>
        </p:txBody>
      </p:sp>
      <p:sp>
        <p:nvSpPr>
          <p:cNvPr id="21" name="Forma libre: forma 8">
            <a:extLst>
              <a:ext uri="{FF2B5EF4-FFF2-40B4-BE49-F238E27FC236}">
                <a16:creationId xmlns:a16="http://schemas.microsoft.com/office/drawing/2014/main" id="{2F887F3A-C189-40EE-9998-513DBC674BE3}"/>
              </a:ext>
            </a:extLst>
          </p:cNvPr>
          <p:cNvSpPr/>
          <p:nvPr/>
        </p:nvSpPr>
        <p:spPr>
          <a:xfrm>
            <a:off x="2800229" y="-129282"/>
            <a:ext cx="10051472" cy="768351"/>
          </a:xfrm>
          <a:custGeom>
            <a:avLst/>
            <a:gdLst>
              <a:gd name="connsiteX0" fmla="*/ 0 w 8126134"/>
              <a:gd name="connsiteY0" fmla="*/ 170921 h 1709208"/>
              <a:gd name="connsiteX1" fmla="*/ 170921 w 8126134"/>
              <a:gd name="connsiteY1" fmla="*/ 0 h 1709208"/>
              <a:gd name="connsiteX2" fmla="*/ 7955213 w 8126134"/>
              <a:gd name="connsiteY2" fmla="*/ 0 h 1709208"/>
              <a:gd name="connsiteX3" fmla="*/ 8126134 w 8126134"/>
              <a:gd name="connsiteY3" fmla="*/ 170921 h 1709208"/>
              <a:gd name="connsiteX4" fmla="*/ 8126134 w 8126134"/>
              <a:gd name="connsiteY4" fmla="*/ 1538287 h 1709208"/>
              <a:gd name="connsiteX5" fmla="*/ 7955213 w 8126134"/>
              <a:gd name="connsiteY5" fmla="*/ 1709208 h 1709208"/>
              <a:gd name="connsiteX6" fmla="*/ 170921 w 8126134"/>
              <a:gd name="connsiteY6" fmla="*/ 1709208 h 1709208"/>
              <a:gd name="connsiteX7" fmla="*/ 0 w 8126134"/>
              <a:gd name="connsiteY7" fmla="*/ 1538287 h 1709208"/>
              <a:gd name="connsiteX8" fmla="*/ 0 w 8126134"/>
              <a:gd name="connsiteY8" fmla="*/ 170921 h 170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6134" h="1709208">
                <a:moveTo>
                  <a:pt x="0" y="170921"/>
                </a:moveTo>
                <a:cubicBezTo>
                  <a:pt x="0" y="76524"/>
                  <a:pt x="76524" y="0"/>
                  <a:pt x="170921" y="0"/>
                </a:cubicBezTo>
                <a:lnTo>
                  <a:pt x="7955213" y="0"/>
                </a:lnTo>
                <a:cubicBezTo>
                  <a:pt x="8049610" y="0"/>
                  <a:pt x="8126134" y="76524"/>
                  <a:pt x="8126134" y="170921"/>
                </a:cubicBezTo>
                <a:lnTo>
                  <a:pt x="8126134" y="1538287"/>
                </a:lnTo>
                <a:cubicBezTo>
                  <a:pt x="8126134" y="1632684"/>
                  <a:pt x="8049610" y="1709208"/>
                  <a:pt x="7955213" y="1709208"/>
                </a:cubicBezTo>
                <a:lnTo>
                  <a:pt x="170921" y="1709208"/>
                </a:lnTo>
                <a:cubicBezTo>
                  <a:pt x="76524" y="1709208"/>
                  <a:pt x="0" y="1632684"/>
                  <a:pt x="0" y="1538287"/>
                </a:cubicBezTo>
                <a:lnTo>
                  <a:pt x="0" y="170921"/>
                </a:lnTo>
                <a:close/>
              </a:path>
            </a:pathLst>
          </a:custGeom>
        </p:spPr>
        <p:txBody>
          <a:bodyPr vert="horz" lIns="108055" tIns="54028" rIns="108055" bIns="54028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" sz="3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Reforzamiento institucional ante OACI</a:t>
            </a:r>
            <a:endParaRPr lang="es-CO" sz="3600" b="1" dirty="0">
              <a:solidFill>
                <a:schemeClr val="accent1">
                  <a:lumMod val="60000"/>
                  <a:lumOff val="40000"/>
                </a:schemeClr>
              </a:solidFill>
              <a:ea typeface="+mj-ea"/>
              <a:cs typeface="+mj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7242E1B-D83C-4E84-9E82-B9CAEC0691AE}"/>
              </a:ext>
            </a:extLst>
          </p:cNvPr>
          <p:cNvGraphicFramePr/>
          <p:nvPr/>
        </p:nvGraphicFramePr>
        <p:xfrm>
          <a:off x="159657" y="836990"/>
          <a:ext cx="8325031" cy="5413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" name="AutoShape 18">
            <a:extLst>
              <a:ext uri="{FF2B5EF4-FFF2-40B4-BE49-F238E27FC236}">
                <a16:creationId xmlns:a16="http://schemas.microsoft.com/office/drawing/2014/main" id="{1984D733-943B-4F76-9E48-3A931D470C5A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5511716" y="-1535718"/>
            <a:ext cx="563613" cy="5599469"/>
          </a:xfrm>
          <a:prstGeom prst="homePlate">
            <a:avLst>
              <a:gd name="adj" fmla="val 25000"/>
            </a:avLst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rot="10800000" vert="eaVert" wrap="none" lIns="121917" tIns="60958" rIns="121917" bIns="60958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ALCANCE</a:t>
            </a:r>
            <a:r>
              <a:rPr kumimoji="0" lang="es-ES" sz="1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kumimoji="0" lang="es-E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DE</a:t>
            </a:r>
            <a:r>
              <a:rPr kumimoji="0" lang="es-ES" sz="16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LA AUDITORÍA USOAP</a:t>
            </a:r>
            <a:endParaRPr kumimoji="0" lang="es-ES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64020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A550F9-316D-4DAD-9804-F38589B8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858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C77B33D-83EB-4770-BEB8-020DE7E2208C}" type="slidenum">
              <a:rPr lang="es-ES" kern="0" smtClean="0">
                <a:solidFill>
                  <a:schemeClr val="bg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67" name="CuadroTexto 66"/>
          <p:cNvSpPr txBox="1"/>
          <p:nvPr/>
        </p:nvSpPr>
        <p:spPr>
          <a:xfrm>
            <a:off x="6232071" y="1571505"/>
            <a:ext cx="5350329" cy="3693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>
            <a:defPPr>
              <a:defRPr lang="es-ES"/>
            </a:defPPr>
            <a:lvl2pPr marL="0" marR="0" lvl="1" indent="0" algn="ctr" defTabSz="10972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defRPr>
            </a:lvl2pPr>
          </a:lstStyle>
          <a:p>
            <a:pPr algn="ctr"/>
            <a:r>
              <a:rPr lang="es-ES_tradnl" dirty="0"/>
              <a:t>Desafíos metas estratégicas 2030</a:t>
            </a:r>
            <a:endParaRPr lang="es-ES" dirty="0"/>
          </a:p>
        </p:txBody>
      </p:sp>
      <p:sp>
        <p:nvSpPr>
          <p:cNvPr id="45" name="Rectángulo 44"/>
          <p:cNvSpPr/>
          <p:nvPr/>
        </p:nvSpPr>
        <p:spPr>
          <a:xfrm>
            <a:off x="2470116" y="-82986"/>
            <a:ext cx="9455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Desafíos ante la pandemia COVID - 19</a:t>
            </a:r>
          </a:p>
        </p:txBody>
      </p:sp>
      <p:sp>
        <p:nvSpPr>
          <p:cNvPr id="52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www.aerocivil.gov.co</a:t>
            </a:r>
          </a:p>
        </p:txBody>
      </p:sp>
      <p:cxnSp>
        <p:nvCxnSpPr>
          <p:cNvPr id="72" name="6 Conector recto"/>
          <p:cNvCxnSpPr>
            <a:stCxn id="73" idx="4"/>
          </p:cNvCxnSpPr>
          <p:nvPr/>
        </p:nvCxnSpPr>
        <p:spPr>
          <a:xfrm>
            <a:off x="5320288" y="2421916"/>
            <a:ext cx="0" cy="3465885"/>
          </a:xfrm>
          <a:prstGeom prst="line">
            <a:avLst/>
          </a:prstGeom>
          <a:noFill/>
          <a:ln w="76200" cap="flat" cmpd="sng" algn="ctr">
            <a:solidFill>
              <a:srgbClr val="A7CCEB"/>
            </a:solidFill>
            <a:prstDash val="solid"/>
          </a:ln>
          <a:effectLst/>
        </p:spPr>
      </p:cxnSp>
      <p:sp>
        <p:nvSpPr>
          <p:cNvPr id="73" name="Elipse 72"/>
          <p:cNvSpPr/>
          <p:nvPr/>
        </p:nvSpPr>
        <p:spPr>
          <a:xfrm>
            <a:off x="5280688" y="2342716"/>
            <a:ext cx="79200" cy="79200"/>
          </a:xfrm>
          <a:prstGeom prst="ellipse">
            <a:avLst/>
          </a:prstGeom>
          <a:solidFill>
            <a:srgbClr val="0A4F79"/>
          </a:solidFill>
          <a:ln w="22225" cap="flat" cmpd="sng" algn="ctr">
            <a:solidFill>
              <a:srgbClr val="0A4F7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Elipse 79"/>
          <p:cNvSpPr/>
          <p:nvPr/>
        </p:nvSpPr>
        <p:spPr>
          <a:xfrm>
            <a:off x="5279582" y="2974932"/>
            <a:ext cx="79200" cy="79200"/>
          </a:xfrm>
          <a:prstGeom prst="ellipse">
            <a:avLst/>
          </a:prstGeom>
          <a:solidFill>
            <a:srgbClr val="0A4F79"/>
          </a:solidFill>
          <a:ln w="22225" cap="flat" cmpd="sng" algn="ctr">
            <a:solidFill>
              <a:srgbClr val="0A4F7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Elipse 80"/>
          <p:cNvSpPr/>
          <p:nvPr/>
        </p:nvSpPr>
        <p:spPr>
          <a:xfrm>
            <a:off x="5276115" y="3832113"/>
            <a:ext cx="79200" cy="79200"/>
          </a:xfrm>
          <a:prstGeom prst="ellipse">
            <a:avLst/>
          </a:prstGeom>
          <a:solidFill>
            <a:srgbClr val="0A4F79"/>
          </a:solidFill>
          <a:ln w="22225" cap="flat" cmpd="sng" algn="ctr">
            <a:solidFill>
              <a:srgbClr val="0A4F7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Elipse 81"/>
          <p:cNvSpPr/>
          <p:nvPr/>
        </p:nvSpPr>
        <p:spPr>
          <a:xfrm>
            <a:off x="5289873" y="4447147"/>
            <a:ext cx="79200" cy="79200"/>
          </a:xfrm>
          <a:prstGeom prst="ellipse">
            <a:avLst/>
          </a:prstGeom>
          <a:solidFill>
            <a:srgbClr val="0A4F79"/>
          </a:solidFill>
          <a:ln w="22225" cap="flat" cmpd="sng" algn="ctr">
            <a:solidFill>
              <a:srgbClr val="0A4F7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Elipse 82"/>
          <p:cNvSpPr/>
          <p:nvPr/>
        </p:nvSpPr>
        <p:spPr>
          <a:xfrm>
            <a:off x="5279582" y="4909807"/>
            <a:ext cx="79200" cy="79200"/>
          </a:xfrm>
          <a:prstGeom prst="ellipse">
            <a:avLst/>
          </a:prstGeom>
          <a:solidFill>
            <a:srgbClr val="0A4F79"/>
          </a:solidFill>
          <a:ln w="22225" cap="flat" cmpd="sng" algn="ctr">
            <a:solidFill>
              <a:srgbClr val="0A4F7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Elipse 83"/>
          <p:cNvSpPr/>
          <p:nvPr/>
        </p:nvSpPr>
        <p:spPr>
          <a:xfrm>
            <a:off x="5289071" y="5534439"/>
            <a:ext cx="79200" cy="79200"/>
          </a:xfrm>
          <a:prstGeom prst="ellipse">
            <a:avLst/>
          </a:prstGeom>
          <a:solidFill>
            <a:srgbClr val="0A4F79"/>
          </a:solidFill>
          <a:ln w="22225" cap="flat" cmpd="sng" algn="ctr">
            <a:solidFill>
              <a:srgbClr val="0A4F79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Flecha: a la derecha 40"/>
          <p:cNvSpPr/>
          <p:nvPr/>
        </p:nvSpPr>
        <p:spPr>
          <a:xfrm>
            <a:off x="1472935" y="2652974"/>
            <a:ext cx="3498139" cy="664232"/>
          </a:xfrm>
          <a:prstGeom prst="rightArrow">
            <a:avLst/>
          </a:prstGeom>
          <a:solidFill>
            <a:srgbClr val="558ED5"/>
          </a:solidFill>
          <a:ln>
            <a:solidFill>
              <a:schemeClr val="bg1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Seguridad Operacional </a:t>
            </a:r>
          </a:p>
        </p:txBody>
      </p:sp>
      <p:sp>
        <p:nvSpPr>
          <p:cNvPr id="71" name="Flecha: a la derecha 45"/>
          <p:cNvSpPr/>
          <p:nvPr/>
        </p:nvSpPr>
        <p:spPr>
          <a:xfrm>
            <a:off x="1472936" y="3108360"/>
            <a:ext cx="3509553" cy="723753"/>
          </a:xfrm>
          <a:prstGeom prst="rightArrow">
            <a:avLst>
              <a:gd name="adj1" fmla="val 50000"/>
              <a:gd name="adj2" fmla="val 43125"/>
            </a:avLst>
          </a:prstGeom>
          <a:solidFill>
            <a:srgbClr val="558ED5"/>
          </a:solidFill>
          <a:ln>
            <a:solidFill>
              <a:schemeClr val="bg1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Viabilidad económica</a:t>
            </a:r>
          </a:p>
        </p:txBody>
      </p:sp>
      <p:sp>
        <p:nvSpPr>
          <p:cNvPr id="74" name="Flecha: a la derecha 48"/>
          <p:cNvSpPr/>
          <p:nvPr/>
        </p:nvSpPr>
        <p:spPr>
          <a:xfrm>
            <a:off x="1472936" y="3617209"/>
            <a:ext cx="3509553" cy="664232"/>
          </a:xfrm>
          <a:prstGeom prst="rightArrow">
            <a:avLst/>
          </a:prstGeom>
          <a:solidFill>
            <a:srgbClr val="558ED5"/>
          </a:solidFill>
          <a:ln>
            <a:solidFill>
              <a:schemeClr val="bg1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Coordinación Entes -Seguridad de la salud pública</a:t>
            </a:r>
          </a:p>
        </p:txBody>
      </p:sp>
      <p:sp>
        <p:nvSpPr>
          <p:cNvPr id="75" name="Flecha: a la derecha 48"/>
          <p:cNvSpPr/>
          <p:nvPr/>
        </p:nvSpPr>
        <p:spPr>
          <a:xfrm>
            <a:off x="1472936" y="4051283"/>
            <a:ext cx="3509553" cy="761972"/>
          </a:xfrm>
          <a:prstGeom prst="rightArrow">
            <a:avLst/>
          </a:prstGeom>
          <a:solidFill>
            <a:srgbClr val="558ED5"/>
          </a:solidFill>
          <a:ln>
            <a:solidFill>
              <a:schemeClr val="bg1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Mantenimiento de compromisos internacionales</a:t>
            </a:r>
          </a:p>
        </p:txBody>
      </p:sp>
      <p:sp>
        <p:nvSpPr>
          <p:cNvPr id="76" name="Flecha: a la derecha 48"/>
          <p:cNvSpPr/>
          <p:nvPr/>
        </p:nvSpPr>
        <p:spPr>
          <a:xfrm>
            <a:off x="1461522" y="4553560"/>
            <a:ext cx="3509553" cy="664232"/>
          </a:xfrm>
          <a:prstGeom prst="rightArrow">
            <a:avLst/>
          </a:prstGeom>
          <a:solidFill>
            <a:srgbClr val="558ED5"/>
          </a:solidFill>
          <a:ln>
            <a:solidFill>
              <a:schemeClr val="bg1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Garantía de servicios esenciales</a:t>
            </a:r>
          </a:p>
        </p:txBody>
      </p:sp>
      <p:sp>
        <p:nvSpPr>
          <p:cNvPr id="77" name="Flecha: a la derecha 48"/>
          <p:cNvSpPr/>
          <p:nvPr/>
        </p:nvSpPr>
        <p:spPr>
          <a:xfrm>
            <a:off x="1472936" y="4949406"/>
            <a:ext cx="3509553" cy="829093"/>
          </a:xfrm>
          <a:prstGeom prst="rightArrow">
            <a:avLst/>
          </a:prstGeom>
          <a:solidFill>
            <a:srgbClr val="558ED5"/>
          </a:solidFill>
          <a:ln>
            <a:solidFill>
              <a:schemeClr val="bg1">
                <a:alpha val="51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400" dirty="0"/>
              <a:t>Desarrollar programas para el fortalecimiento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542143" y="1571505"/>
            <a:ext cx="3202214" cy="369332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60958" rIns="0" bIns="60958" rtlCol="0" anchor="ctr"/>
          <a:lstStyle>
            <a:defPPr>
              <a:defRPr lang="es-ES"/>
            </a:defPPr>
            <a:lvl2pPr marL="0" marR="0" lvl="1" indent="0" algn="ctr" defTabSz="109725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0" i="0" u="none" strike="noStrike" kern="0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defRPr>
            </a:lvl2pPr>
          </a:lstStyle>
          <a:p>
            <a:pPr algn="ctr"/>
            <a:r>
              <a:rPr lang="es-CO"/>
              <a:t>Desafíos específicos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232071" y="2339056"/>
            <a:ext cx="53503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_tradnl" dirty="0"/>
              <a:t>Preparar a Aerocivil para la normalización del sector</a:t>
            </a:r>
            <a:endParaRPr lang="es-ES" dirty="0"/>
          </a:p>
        </p:txBody>
      </p:sp>
      <p:sp>
        <p:nvSpPr>
          <p:cNvPr id="24" name="CuadroTexto 23"/>
          <p:cNvSpPr txBox="1"/>
          <p:nvPr/>
        </p:nvSpPr>
        <p:spPr>
          <a:xfrm>
            <a:off x="6232071" y="2853731"/>
            <a:ext cx="53503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_tradnl" dirty="0"/>
              <a:t>Acometer plan de transformación para el fortalecimiento institucional</a:t>
            </a:r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6232071" y="3628154"/>
            <a:ext cx="53503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_tradnl" dirty="0"/>
              <a:t>Puesta en marcha del modelo de gestión de proyectos</a:t>
            </a:r>
            <a:endParaRPr lang="es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6232070" y="4180451"/>
            <a:ext cx="53503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_tradnl" dirty="0"/>
              <a:t>Inversión inmediata en analítica, inteligencia de datos e integración </a:t>
            </a:r>
            <a:endParaRPr lang="es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6232071" y="4931549"/>
            <a:ext cx="535032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_tradnl" dirty="0"/>
              <a:t>Potenciar rol de Autoridad Aeronáutica</a:t>
            </a:r>
            <a:endParaRPr lang="es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6232071" y="5428973"/>
            <a:ext cx="53503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S_tradnl" dirty="0"/>
              <a:t>Diseño de un programa de comunicación y gestión del cambio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76041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08331A8C-DF73-4B8B-BC50-F10E94C40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66" y="530238"/>
            <a:ext cx="7426106" cy="5890935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A550F9-316D-4DAD-9804-F38589B8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858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C77B33D-83EB-4770-BEB8-020DE7E2208C}" type="slidenum">
              <a:rPr lang="es-ES" kern="0" smtClean="0">
                <a:solidFill>
                  <a:schemeClr val="bg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3042505" y="-116093"/>
            <a:ext cx="9967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Algunos proyectos </a:t>
            </a:r>
          </a:p>
        </p:txBody>
      </p:sp>
      <p:sp>
        <p:nvSpPr>
          <p:cNvPr id="52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1586970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A550F9-316D-4DAD-9804-F38589B8B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8580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0C77B33D-83EB-4770-BEB8-020DE7E2208C}" type="slidenum">
              <a:rPr lang="es-ES" kern="0" smtClean="0">
                <a:solidFill>
                  <a:schemeClr val="bg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s-ES" kern="0" dirty="0">
              <a:solidFill>
                <a:schemeClr val="bg1"/>
              </a:solidFill>
            </a:endParaRPr>
          </a:p>
        </p:txBody>
      </p:sp>
      <p:sp>
        <p:nvSpPr>
          <p:cNvPr id="52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s-E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www.aerocivil.gov.co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AC5972F-D74F-4E43-AE32-56639C4DBEF0}"/>
              </a:ext>
            </a:extLst>
          </p:cNvPr>
          <p:cNvSpPr/>
          <p:nvPr/>
        </p:nvSpPr>
        <p:spPr>
          <a:xfrm>
            <a:off x="3042505" y="-116093"/>
            <a:ext cx="9967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+mj-ea"/>
                <a:cs typeface="+mj-cs"/>
              </a:rPr>
              <a:t>Algunos proyectos </a:t>
            </a:r>
          </a:p>
        </p:txBody>
      </p:sp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50" y="714352"/>
            <a:ext cx="7038044" cy="5273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0834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B0322994A36649A87FE5461A90E0BD" ma:contentTypeVersion="1" ma:contentTypeDescription="Create a new document." ma:contentTypeScope="" ma:versionID="1725b4ff0e0c91e59f53b97b8f7134b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B469022-25C3-42CF-B2C1-9104EF4E2514}"/>
</file>

<file path=customXml/itemProps2.xml><?xml version="1.0" encoding="utf-8"?>
<ds:datastoreItem xmlns:ds="http://schemas.openxmlformats.org/officeDocument/2006/customXml" ds:itemID="{5AA0AF4F-428C-4779-A5CF-67E8DE2C7032}"/>
</file>

<file path=customXml/itemProps3.xml><?xml version="1.0" encoding="utf-8"?>
<ds:datastoreItem xmlns:ds="http://schemas.openxmlformats.org/officeDocument/2006/customXml" ds:itemID="{63A026DB-8E7E-4868-8751-E99227C88C6F}"/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3238</Words>
  <Application>Microsoft Office PowerPoint</Application>
  <PresentationFormat>Panorámica</PresentationFormat>
  <Paragraphs>421</Paragraphs>
  <Slides>14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Open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INSTITUCIONALIDAD 2A PARTE</dc:title>
  <dc:creator>Microsoft Office User</dc:creator>
  <cp:lastModifiedBy>Luz Melba Castañeda Lizarazo</cp:lastModifiedBy>
  <cp:revision>16</cp:revision>
  <dcterms:created xsi:type="dcterms:W3CDTF">2020-11-20T15:30:23Z</dcterms:created>
  <dcterms:modified xsi:type="dcterms:W3CDTF">2020-11-24T15:21:06Z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0x01010022B0322994A36649A87FE5461A90E0BD</vt:lpwstr>
  </property>
</Properties>
</file>